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8288000" cy="10287000"/>
  <p:notesSz cx="6858000" cy="9144000"/>
  <p:embeddedFontLst>
    <p:embeddedFont>
      <p:font typeface="IM Fell Italics" panose="020B0604020202020204" charset="0"/>
      <p:regular r:id="rId29"/>
    </p:embeddedFont>
    <p:embeddedFont>
      <p:font typeface="Gotham Bold" panose="020B0604020202020204" charset="0"/>
      <p:regular r:id="rId30"/>
    </p:embeddedFont>
    <p:embeddedFont>
      <p:font typeface="Helvetica World" panose="020B0604020202020204" charset="-128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oah Bold" panose="020B0604020202020204" charset="0"/>
      <p:regular r:id="rId36"/>
    </p:embeddedFont>
    <p:embeddedFont>
      <p:font typeface="IM Fell" panose="020B0604020202020204" charset="0"/>
      <p:regular r:id="rId37"/>
    </p:embeddedFont>
    <p:embeddedFont>
      <p:font typeface="Garet" panose="020B0604020202020204" charset="0"/>
      <p:regular r:id="rId38"/>
    </p:embeddedFont>
    <p:embeddedFont>
      <p:font typeface="Helvetica World Bold" panose="020B0604020202020204" charset="-128"/>
      <p:regular r:id="rId39"/>
    </p:embeddedFont>
    <p:embeddedFont>
      <p:font typeface="Garet Bold" panose="020B0604020202020204" charset="0"/>
      <p:regular r:id="rId40"/>
    </p:embeddedFont>
    <p:embeddedFont>
      <p:font typeface="Canva Sans" panose="020B0604020202020204" charset="0"/>
      <p:regular r:id="rId41"/>
    </p:embeddedFont>
    <p:embeddedFont>
      <p:font typeface="ITC New Baskerville Semi-Bold" panose="020B0604020202020204" charset="0"/>
      <p:regular r:id="rId42"/>
    </p:embeddedFont>
    <p:embeddedFont>
      <p:font typeface="Canva Sans Bold" panose="020B0604020202020204" charset="0"/>
      <p:regular r:id="rId43"/>
    </p:embeddedFont>
    <p:embeddedFont>
      <p:font typeface="Canva Sans Bold Italics" panose="020B0604020202020204" charset="0"/>
      <p:regular r:id="rId44"/>
    </p:embeddedFont>
    <p:embeddedFont>
      <p:font typeface="Open Sans 2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116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</a:t>
            </a:r>
          </a:p>
          <a:p>
            <a:r>
              <a:rPr lang="en-US"/>
              <a:t>Coverage_period est standardisée via StandardScaler, produisant coverage_period_scaled, centré et réduit pour les algorithmes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Area_m2 présente une forte asymétrie et des outliers. Nous imputons les 79 valeurs manquantes avec la médiane, puis appliquons RobustScaler, résistant aux valeurs extrêmes, générant area_m2_scaled.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Is_residential, variable binaire, est encodée via LabelEncoder : 0 pour commercial, 1 pour résidentiel."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La variable composée is_finished_and_fenced est découpée en deux variables binaires indépendantes : is_finished et is_fenced, permettant au modèle d'apprendre leur effet individuel."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Has_garden : imputation des valeurs manquantes par le mode, puis LabelEncoder donnant has_garden_encoded. Même processus pour locality, encodée en locality_encoded.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Structure_type avec ses 4 catégories est transformée via One-Hot Encoding, créant 4 colonnes binaires pour Fire-resistive, Non-combustible, Ordinary, et Wood-framed."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zeinab</a:t>
            </a:r>
          </a:p>
          <a:p>
            <a:r>
              <a:rPr lang="en-US"/>
              <a:t>Window_count présente des valeurs hétérogènes : nombres, 'without', '&gt;=10'. Nous standardisons d'abord ces valeurs, puis appliquons One-Hot Encoding, générant 11 colonnes binaires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</a:p>
          <a:p>
            <a:r>
              <a:rPr lang="en-US"/>
              <a:t>Le code géographique a été traité en plusieurs étapes :</a:t>
            </a:r>
          </a:p>
          <a:p>
            <a:endParaRPr lang="en-US"/>
          </a:p>
          <a:p>
            <a:r>
              <a:rPr lang="en-US"/>
              <a:t>remplacement des valeurs manquantes par unknown,</a:t>
            </a:r>
          </a:p>
          <a:p>
            <a:endParaRPr lang="en-US"/>
          </a:p>
          <a:p>
            <a:r>
              <a:rPr lang="en-US"/>
              <a:t>création de clusters géographiques,</a:t>
            </a:r>
          </a:p>
          <a:p>
            <a:endParaRPr lang="en-US"/>
          </a:p>
          <a:p>
            <a:r>
              <a:rPr lang="en-US"/>
              <a:t>puis encodage par One-Hot Encoding, afin de réduire la cardinalité tout en conservant l’information spatiale.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</a:p>
          <a:p>
            <a:r>
              <a:rPr lang="en-US"/>
              <a:t>Pour corriger le déséquilibre du jeu d’entraînement, nous avons appliqué un échantillonnage hybride, combinant :</a:t>
            </a:r>
          </a:p>
          <a:p>
            <a:endParaRPr lang="en-US"/>
          </a:p>
          <a:p>
            <a:r>
              <a:rPr lang="en-US"/>
              <a:t>suréchantillonnage de la classe minoritaire,</a:t>
            </a:r>
          </a:p>
          <a:p>
            <a:endParaRPr lang="en-US"/>
          </a:p>
          <a:p>
            <a:r>
              <a:rPr lang="en-US"/>
              <a:t>sous-échantillonnage de la classe majoritaire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</a:p>
          <a:p>
            <a:r>
              <a:rPr lang="en-US"/>
              <a:t>Un point fondamental de notre méthodologie ,tous les prétraitements appris sur le jeu d’entraînement ont été appliqués à l’identique sur le jeu de test, afin d’éviter toute fuite d’information.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</a:t>
            </a:r>
          </a:p>
          <a:p>
            <a:r>
              <a:rPr lang="en-US"/>
              <a:t>Notre présentation se structure en quatre parties : contexte et objectifs, solution proposée, réalisations, et enfin conclusion avec perspectives.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NOUR</a:t>
            </a:r>
          </a:p>
          <a:p>
            <a:r>
              <a:rPr lang="en-US"/>
              <a:t>Via RandomForest et RandomizedSearch, nous identifions les features les plus importantes. Area_m2 domine avec 44.7%, suivi de year_normalise à 6.9%. Cette analyse nous permet de réduire de 44 à 20 features, conservant 91% de l'information prédictive.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</a:p>
          <a:p>
            <a:r>
              <a:rPr lang="en-US"/>
              <a:t>Nous testons sept algorithmes : Logistic Regression, Decision Tree, Random Forest, Gradient Boosting, SVM, KNN, et une technique ensembliste de stacking combinant ces modèles. Cette approche comparative garantit la sélection du meilleur modèle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</a:p>
          <a:p>
            <a:r>
              <a:rPr lang="en-US"/>
              <a:t>Les résultats : Random Forest champion avec 88.2% de F1-score en test, suivi du VotingClassifier à 87.2%. Decision Tree atteint 85.8%. En revanche, les modèles linéaires donnent des mauvais résultats  : Gradient Boosting à 66.7%, SVM à 65.8%, et Logistic Regression à 62.5%. Les données nécessitent clairement une approche non-linéaire.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</a:p>
          <a:p>
            <a:r>
              <a:rPr lang="en-US"/>
              <a:t>Diagnostic de généralisation : Random Forest, VotingClassifier, Decision Tree et KNN montrent un possible overfitting avec des écarts train-test de 11%. Cependant, leurs performances test restent excellentes. Gradient Boosting, SVM et Logistic Regression sont en underfitting - performance faible sur train ET test, indiquant une capacité insuffisante à capturer la complexité.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Dans cette partie, nous présentons les outils utilisés dans ce projet.</a:t>
            </a:r>
          </a:p>
          <a:p>
            <a:r>
              <a:rPr lang="en-US"/>
              <a:t>Nous avons utilisé Python comme langage principal.</a:t>
            </a:r>
          </a:p>
          <a:p>
            <a:r>
              <a:rPr lang="en-US"/>
              <a:t>Pandas et NumPy nous ont aidés à organiser, nettoyer et traiter les données.</a:t>
            </a:r>
          </a:p>
          <a:p>
            <a:r>
              <a:rPr lang="en-US"/>
              <a:t>Scikit-learn a été utilisé pour créer et tester les modèles de machine learning.</a:t>
            </a:r>
          </a:p>
          <a:p>
            <a:r>
              <a:rPr lang="en-US"/>
              <a:t>Matplotlib et Seaborn nous ont permis de visualiser les données et les résultats sous forme de graphiques.</a:t>
            </a:r>
          </a:p>
          <a:p>
            <a:r>
              <a:rPr lang="en-US"/>
              <a:t>L’ensemble de ces outils nous a permis de construire une solution complète, fiable et performante.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</a:p>
          <a:p>
            <a:r>
              <a:rPr lang="en-US"/>
              <a:t>Pour conclure, ce projet a donné de bons résultats.</a:t>
            </a:r>
          </a:p>
          <a:p>
            <a:r>
              <a:rPr lang="en-US"/>
              <a:t>Mais on peut encore l’améliorer.</a:t>
            </a:r>
          </a:p>
          <a:p>
            <a:r>
              <a:rPr lang="en-US"/>
              <a:t>On peut d’abord tester d’autres méthodes de machine learning.</a:t>
            </a:r>
          </a:p>
          <a:p>
            <a:r>
              <a:rPr lang="en-US"/>
              <a:t>Ensuite, ajouter plus de données pour que le modèle soit plus précis.</a:t>
            </a:r>
          </a:p>
          <a:p>
            <a:r>
              <a:rPr lang="en-US"/>
              <a:t>Enfin, utiliser le Deep Learning peut aider à trouver des informations plus complexes.</a:t>
            </a:r>
          </a:p>
          <a:p>
            <a:r>
              <a:rPr lang="en-US"/>
              <a:t>Ces améliorations permettront d’avoir de meilleurs résultats à l’avenir.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nour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Dans le secteur de l’assurance, la prédiction des réclamations est un enjeu majeur, car elle permet d’anticiper les risques, d’optimiser les coûts et d’améliorer la prise de décision.</a:t>
            </a:r>
          </a:p>
          <a:p>
            <a:r>
              <a:rPr lang="en-US"/>
              <a:t>Notre objectif est donc de construire un modèle de classification capable de prédire si un bâtiment fera l’objet d’une réclamation ou non, à partir de données historiques.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Mahmoud </a:t>
            </a:r>
          </a:p>
          <a:p>
            <a:r>
              <a:rPr lang="en-US"/>
              <a:t>Pour répondre à cette problématique, nous avons adopté une approche en Data Mining, structurée autour de trois grandes phases :</a:t>
            </a:r>
          </a:p>
          <a:p>
            <a:endParaRPr lang="en-US"/>
          </a:p>
          <a:p>
            <a:r>
              <a:rPr lang="en-US"/>
              <a:t>l’exploration des données,</a:t>
            </a:r>
          </a:p>
          <a:p>
            <a:endParaRPr lang="en-US"/>
          </a:p>
          <a:p>
            <a:r>
              <a:rPr lang="en-US"/>
              <a:t>le prétraitement,</a:t>
            </a:r>
          </a:p>
          <a:p>
            <a:endParaRPr lang="en-US"/>
          </a:p>
          <a:p>
            <a:r>
              <a:rPr lang="en-US"/>
              <a:t>et enfin l’apprentissage automatique et la validation.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</a:t>
            </a:r>
          </a:p>
          <a:p>
            <a:r>
              <a:rPr lang="en-US"/>
              <a:t>"Nous disposons de 7,161 observations réparties en deux ensembles : 5,014 pour l'entraînement et 2,147 pour le test, avec 13 variables chacun. Notre méthodologie suit trois phases : exploration et nettoyage des données, développement de modèles d'apprentissage automatique, puis validation."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eya</a:t>
            </a:r>
          </a:p>
          <a:p>
            <a:r>
              <a:rPr lang="en-US"/>
              <a:t>L'exploration révèle des problèmes critiques : la variable risk_score est entièrement vide avec 5,014 valeurs manquantes, nous l'avons donc supprimée. Area_m2 présente 79 valeurs manquantes, Geo_Code 75, et has_garden seulement 6. Ces valeurs seront imputées selon des stratégies adaptées.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eya </a:t>
            </a:r>
          </a:p>
          <a:p>
            <a:r>
              <a:rPr lang="en-US"/>
              <a:t>Passons au prétraitement. Nous supprimons les deux premières lignes vides, risk_score, et policy_id. Pour la variable year avec sa distribution multimodale, nous appliquons une normalisation KDE innovante avec segmentation automatique en groupes. Cela crée deux nouvelles variables : year_normalise et year_group, capturant la structure temporelle non-linéaire."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sv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57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9.png"/><Relationship Id="rId15" Type="http://schemas.openxmlformats.org/officeDocument/2006/relationships/image" Target="../media/image28.svg"/><Relationship Id="rId10" Type="http://schemas.openxmlformats.org/officeDocument/2006/relationships/image" Target="../media/image12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4.sv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4.sv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4.sv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46.png"/><Relationship Id="rId5" Type="http://schemas.openxmlformats.org/officeDocument/2006/relationships/image" Target="../media/image9.png"/><Relationship Id="rId10" Type="http://schemas.openxmlformats.org/officeDocument/2006/relationships/image" Target="../media/image45.png"/><Relationship Id="rId4" Type="http://schemas.openxmlformats.org/officeDocument/2006/relationships/image" Target="../media/image17.sv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50.png"/><Relationship Id="rId4" Type="http://schemas.openxmlformats.org/officeDocument/2006/relationships/image" Target="../media/image69.sv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9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6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5" Type="http://schemas.openxmlformats.org/officeDocument/2006/relationships/image" Target="../media/image38.sv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9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36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image" Target="../media/image10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6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google.com/search?q=Avant%2Fapr%C3%A8s&amp;sca_esv=468dd309b21e9ab2&amp;sxsrf=AE3TifNA9O9Jn9HTcianmkDZMS79BcN39A%3A1766431487159&amp;ei=_5pJacu7CcyM9u8PsKGbsQ4&amp;oq=avant+%2C+ap&amp;gs_lp=Egxnd3Mtd2l6LXNlcnAiCmF2YW50ICwgYXAqAggAMgUQABiABDIFEAAYgAQyBRAAGIAEMggQABiABBjLATIIEAAYgAQYywEyBRAAGIAEMgUQABiABDIIEAAYgAQYywEyBRAAGIAEMggQABiABBjLAUj4X1CCCFjEUHABeAGQAQCYAZ4BoAGrCqoBBDAuMTC4AQHIAQD4AQGYAgugAusKqAIRwgIHECMYJxjqAsICDRAjGPAFGCcYyQIY6gLCAhYQABiABBhDGLQCGOcGGIoFGOoC2AEBwgIYEAAYgAQYQxi0AhjnBhiKBRjqAhgK2AEBwgIfEC4YgAQY0QMYQxi0AhjnBhjHARjIAxiKBRjqAtgBAcICChAAGIAEGEMYigXCAhYQLhiABBixAxjRAxhDGIMBGMcBGIoFwgILEAAYgAQYsQMYgwHCAg4QABiABBixAxiDARiKBcICDhAuGIAEGLEDGIMBGIoFwgIIEAAYgAQYsQPCAgUQLhiABMICHRAuGIAEGLEDGIMBGIoFGJcFGNwEGN4EGOAE2AEBwgIQEAAYgAQYsQMYQxiDARiKBcICCxAuGIAEGLEDGIMBmAMV8QVBYRURd_zsZroGBggBEAEYAZIHBDEuMTCgB9NEsgcEMC4xMLgH1grCBwcwLjYuNC4xyAczgAgA&amp;sclient=gws-wiz-serp&amp;ved=2ahUKEwidir_4-dGRAxW_gv0HHYICEwoQgK4QegYIAQgAEA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5" Type="http://schemas.openxmlformats.org/officeDocument/2006/relationships/image" Target="../media/image29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7896" y="4453540"/>
            <a:ext cx="14292208" cy="183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7118" b="1">
                <a:solidFill>
                  <a:srgbClr val="000000"/>
                </a:solidFill>
                <a:latin typeface="Noah Bold"/>
                <a:ea typeface="Noah Bold"/>
                <a:cs typeface="Noah Bold"/>
                <a:sym typeface="Noah Bold"/>
              </a:rPr>
              <a:t>PRÉDICTION DES RÉCLAMATIONS SUR DES BÂTIMENTS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9282112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586740"/>
            <a:chOff x="0" y="0"/>
            <a:chExt cx="4816593" cy="1545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54532"/>
            </a:xfrm>
            <a:custGeom>
              <a:avLst/>
              <a:gdLst/>
              <a:ahLst/>
              <a:cxnLst/>
              <a:rect l="l" t="t" r="r" b="b"/>
              <a:pathLst>
                <a:path w="4816592" h="154532">
                  <a:moveTo>
                    <a:pt x="0" y="0"/>
                  </a:moveTo>
                  <a:lnTo>
                    <a:pt x="4816592" y="0"/>
                  </a:lnTo>
                  <a:lnTo>
                    <a:pt x="4816592" y="154532"/>
                  </a:lnTo>
                  <a:lnTo>
                    <a:pt x="0" y="154532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42875"/>
              <a:ext cx="4816593" cy="297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813909" y="6691738"/>
            <a:ext cx="12660181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2231" spc="397" dirty="0" err="1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Elaboré</a:t>
            </a:r>
            <a:r>
              <a:rPr lang="en-US" sz="2231" spc="397" dirty="0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 par :</a:t>
            </a:r>
          </a:p>
          <a:p>
            <a:pPr algn="ctr">
              <a:lnSpc>
                <a:spcPts val="3056"/>
              </a:lnSpc>
            </a:pPr>
            <a:endParaRPr lang="en-US" sz="2231" spc="397" dirty="0">
              <a:solidFill>
                <a:srgbClr val="000000"/>
              </a:solidFill>
              <a:latin typeface="IM Fell"/>
              <a:ea typeface="IM Fell"/>
              <a:cs typeface="IM Fell"/>
              <a:sym typeface="IM Fell"/>
            </a:endParaRPr>
          </a:p>
          <a:p>
            <a:pPr algn="ctr">
              <a:lnSpc>
                <a:spcPts val="3056"/>
              </a:lnSpc>
            </a:pPr>
            <a:r>
              <a:rPr lang="en-US" sz="2231" spc="397" dirty="0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JARBOUI </a:t>
            </a:r>
            <a:r>
              <a:rPr lang="en-US" sz="2231" spc="397" dirty="0" err="1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Nour</a:t>
            </a:r>
            <a:r>
              <a:rPr lang="en-US" sz="2231" spc="397" dirty="0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 </a:t>
            </a:r>
            <a:r>
              <a:rPr lang="en-US" sz="2231" spc="397" dirty="0" smtClean="0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Houda</a:t>
            </a:r>
            <a:endParaRPr lang="en-US" sz="2231" spc="397" dirty="0">
              <a:solidFill>
                <a:srgbClr val="000000"/>
              </a:solidFill>
              <a:latin typeface="IM Fell"/>
              <a:ea typeface="IM Fell"/>
              <a:cs typeface="IM Fell"/>
              <a:sym typeface="IM Fell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020414" y="839007"/>
            <a:ext cx="2845035" cy="1581505"/>
          </a:xfrm>
          <a:custGeom>
            <a:avLst/>
            <a:gdLst/>
            <a:ahLst/>
            <a:cxnLst/>
            <a:rect l="l" t="t" r="r" b="b"/>
            <a:pathLst>
              <a:path w="2845035" h="1581505">
                <a:moveTo>
                  <a:pt x="0" y="0"/>
                </a:moveTo>
                <a:lnTo>
                  <a:pt x="2845035" y="0"/>
                </a:lnTo>
                <a:lnTo>
                  <a:pt x="2845035" y="1581505"/>
                </a:lnTo>
                <a:lnTo>
                  <a:pt x="0" y="1581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0415" y="9635573"/>
            <a:ext cx="5907169" cy="32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931" spc="343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Année Universitaire 2025-2026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9120175" y="-8533434"/>
            <a:ext cx="47651" cy="18288000"/>
            <a:chOff x="0" y="0"/>
            <a:chExt cx="19477" cy="7475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477" cy="7475197"/>
            </a:xfrm>
            <a:custGeom>
              <a:avLst/>
              <a:gdLst/>
              <a:ahLst/>
              <a:cxnLst/>
              <a:rect l="l" t="t" r="r" b="b"/>
              <a:pathLst>
                <a:path w="19477" h="7475197">
                  <a:moveTo>
                    <a:pt x="0" y="0"/>
                  </a:moveTo>
                  <a:lnTo>
                    <a:pt x="19477" y="0"/>
                  </a:lnTo>
                  <a:lnTo>
                    <a:pt x="19477" y="7475197"/>
                  </a:lnTo>
                  <a:lnTo>
                    <a:pt x="0" y="7475197"/>
                  </a:lnTo>
                  <a:close/>
                </a:path>
              </a:pathLst>
            </a:custGeom>
            <a:solidFill>
              <a:srgbClr val="C4E55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477" cy="7513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59345" y="777436"/>
            <a:ext cx="1358491" cy="2147292"/>
          </a:xfrm>
          <a:custGeom>
            <a:avLst/>
            <a:gdLst/>
            <a:ahLst/>
            <a:cxnLst/>
            <a:rect l="l" t="t" r="r" b="b"/>
            <a:pathLst>
              <a:path w="1358491" h="2147292">
                <a:moveTo>
                  <a:pt x="0" y="0"/>
                </a:moveTo>
                <a:lnTo>
                  <a:pt x="1358491" y="0"/>
                </a:lnTo>
                <a:lnTo>
                  <a:pt x="1358491" y="2147292"/>
                </a:lnTo>
                <a:lnTo>
                  <a:pt x="0" y="2147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48838" y="981075"/>
            <a:ext cx="8190324" cy="83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2431" spc="432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L’INSTITUT INTERNATIONAL DE TECHNOLOGIE DE SFAX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340304" y="2449087"/>
            <a:ext cx="2205254" cy="696162"/>
            <a:chOff x="0" y="0"/>
            <a:chExt cx="2940338" cy="928216"/>
          </a:xfrm>
        </p:grpSpPr>
        <p:sp>
          <p:nvSpPr>
            <p:cNvPr id="16" name="Freeform 16"/>
            <p:cNvSpPr/>
            <p:nvPr/>
          </p:nvSpPr>
          <p:spPr>
            <a:xfrm>
              <a:off x="1931065" y="0"/>
              <a:ext cx="1009273" cy="928216"/>
            </a:xfrm>
            <a:custGeom>
              <a:avLst/>
              <a:gdLst/>
              <a:ahLst/>
              <a:cxnLst/>
              <a:rect l="l" t="t" r="r" b="b"/>
              <a:pathLst>
                <a:path w="1009273" h="928216">
                  <a:moveTo>
                    <a:pt x="0" y="0"/>
                  </a:moveTo>
                  <a:lnTo>
                    <a:pt x="1009273" y="0"/>
                  </a:lnTo>
                  <a:lnTo>
                    <a:pt x="1009273" y="928216"/>
                  </a:lnTo>
                  <a:lnTo>
                    <a:pt x="0" y="928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62871" y="106568"/>
              <a:ext cx="738936" cy="679590"/>
            </a:xfrm>
            <a:custGeom>
              <a:avLst/>
              <a:gdLst/>
              <a:ahLst/>
              <a:cxnLst/>
              <a:rect l="l" t="t" r="r" b="b"/>
              <a:pathLst>
                <a:path w="738936" h="679590">
                  <a:moveTo>
                    <a:pt x="0" y="0"/>
                  </a:moveTo>
                  <a:lnTo>
                    <a:pt x="738935" y="0"/>
                  </a:lnTo>
                  <a:lnTo>
                    <a:pt x="738935" y="679590"/>
                  </a:lnTo>
                  <a:lnTo>
                    <a:pt x="0" y="679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78384"/>
              <a:ext cx="817721" cy="767825"/>
            </a:xfrm>
            <a:custGeom>
              <a:avLst/>
              <a:gdLst/>
              <a:ahLst/>
              <a:cxnLst/>
              <a:rect l="l" t="t" r="r" b="b"/>
              <a:pathLst>
                <a:path w="817721" h="767825">
                  <a:moveTo>
                    <a:pt x="0" y="0"/>
                  </a:moveTo>
                  <a:lnTo>
                    <a:pt x="817721" y="0"/>
                  </a:lnTo>
                  <a:lnTo>
                    <a:pt x="817721" y="767825"/>
                  </a:lnTo>
                  <a:lnTo>
                    <a:pt x="0" y="767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 flipV="1">
            <a:off x="14992983" y="5549348"/>
            <a:ext cx="5283852" cy="4114800"/>
          </a:xfrm>
          <a:custGeom>
            <a:avLst/>
            <a:gdLst/>
            <a:ahLst/>
            <a:cxnLst/>
            <a:rect l="l" t="t" r="r" b="b"/>
            <a:pathLst>
              <a:path w="5283852" h="4114800">
                <a:moveTo>
                  <a:pt x="0" y="4114800"/>
                </a:moveTo>
                <a:lnTo>
                  <a:pt x="5283852" y="4114800"/>
                </a:lnTo>
                <a:lnTo>
                  <a:pt x="528385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alphaModFix amt="21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1648846" y="6937772"/>
            <a:ext cx="3646742" cy="4114800"/>
          </a:xfrm>
          <a:custGeom>
            <a:avLst/>
            <a:gdLst/>
            <a:ahLst/>
            <a:cxnLst/>
            <a:rect l="l" t="t" r="r" b="b"/>
            <a:pathLst>
              <a:path w="3646742" h="4114800">
                <a:moveTo>
                  <a:pt x="0" y="0"/>
                </a:moveTo>
                <a:lnTo>
                  <a:pt x="3646742" y="0"/>
                </a:lnTo>
                <a:lnTo>
                  <a:pt x="3646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5000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190415" y="8148884"/>
            <a:ext cx="5907169" cy="93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831" spc="32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Encadré par :</a:t>
            </a:r>
          </a:p>
          <a:p>
            <a:pPr algn="ctr">
              <a:lnSpc>
                <a:spcPts val="2508"/>
              </a:lnSpc>
            </a:pPr>
            <a:endParaRPr lang="en-US" sz="1831" spc="325">
              <a:solidFill>
                <a:srgbClr val="000000"/>
              </a:solidFill>
              <a:latin typeface="IM Fell"/>
              <a:ea typeface="IM Fell"/>
              <a:cs typeface="IM Fell"/>
              <a:sym typeface="IM Fell"/>
            </a:endParaRPr>
          </a:p>
          <a:p>
            <a:pPr algn="ctr">
              <a:lnSpc>
                <a:spcPts val="2508"/>
              </a:lnSpc>
            </a:pPr>
            <a:r>
              <a:rPr lang="en-US" sz="1831" spc="32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DR. TAOUFIK  BEN ABDALLAH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7257720" y="2531788"/>
            <a:ext cx="3486221" cy="741423"/>
            <a:chOff x="0" y="0"/>
            <a:chExt cx="1194121" cy="25395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94121" cy="253957"/>
            </a:xfrm>
            <a:custGeom>
              <a:avLst/>
              <a:gdLst/>
              <a:ahLst/>
              <a:cxnLst/>
              <a:rect l="l" t="t" r="r" b="b"/>
              <a:pathLst>
                <a:path w="1194121" h="253957">
                  <a:moveTo>
                    <a:pt x="126978" y="0"/>
                  </a:moveTo>
                  <a:lnTo>
                    <a:pt x="1067143" y="0"/>
                  </a:lnTo>
                  <a:cubicBezTo>
                    <a:pt x="1137271" y="0"/>
                    <a:pt x="1194121" y="56850"/>
                    <a:pt x="1194121" y="126978"/>
                  </a:cubicBezTo>
                  <a:lnTo>
                    <a:pt x="1194121" y="126978"/>
                  </a:lnTo>
                  <a:cubicBezTo>
                    <a:pt x="1194121" y="160655"/>
                    <a:pt x="1180743" y="192953"/>
                    <a:pt x="1156930" y="216766"/>
                  </a:cubicBezTo>
                  <a:cubicBezTo>
                    <a:pt x="1133117" y="240579"/>
                    <a:pt x="1100820" y="253957"/>
                    <a:pt x="1067143" y="253957"/>
                  </a:cubicBezTo>
                  <a:lnTo>
                    <a:pt x="126978" y="253957"/>
                  </a:lnTo>
                  <a:cubicBezTo>
                    <a:pt x="93302" y="253957"/>
                    <a:pt x="61004" y="240579"/>
                    <a:pt x="37191" y="216766"/>
                  </a:cubicBezTo>
                  <a:cubicBezTo>
                    <a:pt x="13378" y="192953"/>
                    <a:pt x="0" y="160655"/>
                    <a:pt x="0" y="126978"/>
                  </a:cubicBezTo>
                  <a:lnTo>
                    <a:pt x="0" y="126978"/>
                  </a:lnTo>
                  <a:cubicBezTo>
                    <a:pt x="0" y="93302"/>
                    <a:pt x="13378" y="61004"/>
                    <a:pt x="37191" y="37191"/>
                  </a:cubicBezTo>
                  <a:cubicBezTo>
                    <a:pt x="61004" y="13378"/>
                    <a:pt x="93302" y="0"/>
                    <a:pt x="126978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1194121" cy="301582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coverage_period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910918" y="4110595"/>
            <a:ext cx="9517340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Standardisation → coverage_period_scaled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7580999" y="4990147"/>
            <a:ext cx="3668982" cy="3538442"/>
            <a:chOff x="0" y="0"/>
            <a:chExt cx="4891976" cy="4717923"/>
          </a:xfrm>
        </p:grpSpPr>
        <p:sp>
          <p:nvSpPr>
            <p:cNvPr id="54" name="Freeform 54"/>
            <p:cNvSpPr/>
            <p:nvPr/>
          </p:nvSpPr>
          <p:spPr>
            <a:xfrm>
              <a:off x="0" y="619259"/>
              <a:ext cx="4891976" cy="4098664"/>
            </a:xfrm>
            <a:custGeom>
              <a:avLst/>
              <a:gdLst/>
              <a:ahLst/>
              <a:cxnLst/>
              <a:rect l="l" t="t" r="r" b="b"/>
              <a:pathLst>
                <a:path w="4891976" h="4098664">
                  <a:moveTo>
                    <a:pt x="0" y="0"/>
                  </a:moveTo>
                  <a:lnTo>
                    <a:pt x="4891976" y="0"/>
                  </a:lnTo>
                  <a:lnTo>
                    <a:pt x="4891976" y="4098664"/>
                  </a:lnTo>
                  <a:lnTo>
                    <a:pt x="0" y="4098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9894" b="-98622"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1607094" y="-57150"/>
              <a:ext cx="1677788" cy="57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Avant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060799" y="5063095"/>
            <a:ext cx="5198501" cy="3711770"/>
            <a:chOff x="0" y="0"/>
            <a:chExt cx="6931335" cy="4949026"/>
          </a:xfrm>
        </p:grpSpPr>
        <p:sp>
          <p:nvSpPr>
            <p:cNvPr id="57" name="Freeform 57"/>
            <p:cNvSpPr/>
            <p:nvPr/>
          </p:nvSpPr>
          <p:spPr>
            <a:xfrm>
              <a:off x="0" y="635625"/>
              <a:ext cx="6931335" cy="4313402"/>
            </a:xfrm>
            <a:custGeom>
              <a:avLst/>
              <a:gdLst/>
              <a:ahLst/>
              <a:cxnLst/>
              <a:rect l="l" t="t" r="r" b="b"/>
              <a:pathLst>
                <a:path w="6931335" h="4313402">
                  <a:moveTo>
                    <a:pt x="0" y="0"/>
                  </a:moveTo>
                  <a:lnTo>
                    <a:pt x="6931335" y="0"/>
                  </a:lnTo>
                  <a:lnTo>
                    <a:pt x="6931335" y="4313401"/>
                  </a:lnTo>
                  <a:lnTo>
                    <a:pt x="0" y="4313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98973" b="-1350353"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2626773" y="-57150"/>
              <a:ext cx="1677788" cy="57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Après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2683" y="-7142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7325107" y="2510683"/>
            <a:ext cx="2200458" cy="762528"/>
            <a:chOff x="0" y="0"/>
            <a:chExt cx="753714" cy="2611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53714" cy="261186"/>
            </a:xfrm>
            <a:custGeom>
              <a:avLst/>
              <a:gdLst/>
              <a:ahLst/>
              <a:cxnLst/>
              <a:rect l="l" t="t" r="r" b="b"/>
              <a:pathLst>
                <a:path w="753714" h="261186">
                  <a:moveTo>
                    <a:pt x="130593" y="0"/>
                  </a:moveTo>
                  <a:lnTo>
                    <a:pt x="623121" y="0"/>
                  </a:lnTo>
                  <a:cubicBezTo>
                    <a:pt x="657756" y="0"/>
                    <a:pt x="690973" y="13759"/>
                    <a:pt x="715464" y="38250"/>
                  </a:cubicBezTo>
                  <a:cubicBezTo>
                    <a:pt x="739955" y="62741"/>
                    <a:pt x="753714" y="95957"/>
                    <a:pt x="753714" y="130593"/>
                  </a:cubicBezTo>
                  <a:lnTo>
                    <a:pt x="753714" y="130593"/>
                  </a:lnTo>
                  <a:cubicBezTo>
                    <a:pt x="753714" y="165228"/>
                    <a:pt x="739955" y="198445"/>
                    <a:pt x="715464" y="222936"/>
                  </a:cubicBezTo>
                  <a:cubicBezTo>
                    <a:pt x="690973" y="247427"/>
                    <a:pt x="657756" y="261186"/>
                    <a:pt x="623121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753714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area_m2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9715123" y="5143500"/>
            <a:ext cx="5716553" cy="3616587"/>
          </a:xfrm>
          <a:custGeom>
            <a:avLst/>
            <a:gdLst/>
            <a:ahLst/>
            <a:cxnLst/>
            <a:rect l="l" t="t" r="r" b="b"/>
            <a:pathLst>
              <a:path w="5716553" h="3616587">
                <a:moveTo>
                  <a:pt x="0" y="0"/>
                </a:moveTo>
                <a:lnTo>
                  <a:pt x="5716554" y="0"/>
                </a:lnTo>
                <a:lnTo>
                  <a:pt x="5716554" y="3616587"/>
                </a:lnTo>
                <a:lnTo>
                  <a:pt x="0" y="36165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216" t="-198645" r="-208356" b="-1197653"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910918" y="4150955"/>
            <a:ext cx="8197315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andardisation → area_m2_scaled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910918" y="3473709"/>
            <a:ext cx="7670417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Remplissage des </a:t>
            </a:r>
            <a:r>
              <a:rPr lang="en-US" sz="2586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Valeurs manquantes :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médiane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7313612" y="2521236"/>
            <a:ext cx="3486221" cy="762528"/>
            <a:chOff x="0" y="0"/>
            <a:chExt cx="1194121" cy="2611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94121" cy="261186"/>
            </a:xfrm>
            <a:custGeom>
              <a:avLst/>
              <a:gdLst/>
              <a:ahLst/>
              <a:cxnLst/>
              <a:rect l="l" t="t" r="r" b="b"/>
              <a:pathLst>
                <a:path w="1194121" h="261186">
                  <a:moveTo>
                    <a:pt x="128802" y="0"/>
                  </a:moveTo>
                  <a:lnTo>
                    <a:pt x="1065319" y="0"/>
                  </a:lnTo>
                  <a:cubicBezTo>
                    <a:pt x="1136455" y="0"/>
                    <a:pt x="1194121" y="57667"/>
                    <a:pt x="1194121" y="128802"/>
                  </a:cubicBezTo>
                  <a:lnTo>
                    <a:pt x="1194121" y="132384"/>
                  </a:lnTo>
                  <a:cubicBezTo>
                    <a:pt x="1194121" y="203519"/>
                    <a:pt x="1136455" y="261186"/>
                    <a:pt x="1065319" y="261186"/>
                  </a:cubicBezTo>
                  <a:lnTo>
                    <a:pt x="128802" y="261186"/>
                  </a:lnTo>
                  <a:cubicBezTo>
                    <a:pt x="57667" y="261186"/>
                    <a:pt x="0" y="203519"/>
                    <a:pt x="0" y="132384"/>
                  </a:cubicBezTo>
                  <a:lnTo>
                    <a:pt x="0" y="128802"/>
                  </a:lnTo>
                  <a:cubicBezTo>
                    <a:pt x="0" y="57667"/>
                    <a:pt x="57667" y="0"/>
                    <a:pt x="128802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194121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is_residential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9442522" y="4915190"/>
            <a:ext cx="5969712" cy="3546602"/>
          </a:xfrm>
          <a:custGeom>
            <a:avLst/>
            <a:gdLst/>
            <a:ahLst/>
            <a:cxnLst/>
            <a:rect l="l" t="t" r="r" b="b"/>
            <a:pathLst>
              <a:path w="5969712" h="3546602">
                <a:moveTo>
                  <a:pt x="0" y="0"/>
                </a:moveTo>
                <a:lnTo>
                  <a:pt x="5969712" y="0"/>
                </a:lnTo>
                <a:lnTo>
                  <a:pt x="5969712" y="3546602"/>
                </a:lnTo>
                <a:lnTo>
                  <a:pt x="0" y="35466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99304" r="-195005" b="-1299740"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920655" y="3985219"/>
            <a:ext cx="9057084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LabelEncoder → is_residential_encoded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7325107" y="2258271"/>
            <a:ext cx="5026489" cy="762528"/>
            <a:chOff x="0" y="0"/>
            <a:chExt cx="1721703" cy="2611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721703" cy="261186"/>
            </a:xfrm>
            <a:custGeom>
              <a:avLst/>
              <a:gdLst/>
              <a:ahLst/>
              <a:cxnLst/>
              <a:rect l="l" t="t" r="r" b="b"/>
              <a:pathLst>
                <a:path w="1721703" h="261186">
                  <a:moveTo>
                    <a:pt x="89333" y="0"/>
                  </a:moveTo>
                  <a:lnTo>
                    <a:pt x="1632370" y="0"/>
                  </a:lnTo>
                  <a:cubicBezTo>
                    <a:pt x="1681707" y="0"/>
                    <a:pt x="1721703" y="39996"/>
                    <a:pt x="1721703" y="89333"/>
                  </a:cubicBezTo>
                  <a:lnTo>
                    <a:pt x="1721703" y="171853"/>
                  </a:lnTo>
                  <a:cubicBezTo>
                    <a:pt x="1721703" y="195545"/>
                    <a:pt x="1712291" y="218267"/>
                    <a:pt x="1695538" y="235021"/>
                  </a:cubicBezTo>
                  <a:cubicBezTo>
                    <a:pt x="1678785" y="251774"/>
                    <a:pt x="1656062" y="261186"/>
                    <a:pt x="1632370" y="261186"/>
                  </a:cubicBezTo>
                  <a:lnTo>
                    <a:pt x="89333" y="261186"/>
                  </a:lnTo>
                  <a:cubicBezTo>
                    <a:pt x="39996" y="261186"/>
                    <a:pt x="0" y="221190"/>
                    <a:pt x="0" y="171853"/>
                  </a:cubicBezTo>
                  <a:lnTo>
                    <a:pt x="0" y="89333"/>
                  </a:lnTo>
                  <a:cubicBezTo>
                    <a:pt x="0" y="39996"/>
                    <a:pt x="39996" y="0"/>
                    <a:pt x="8933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721703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is_finished_and_fenced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8589047" y="6892413"/>
            <a:ext cx="7322806" cy="2268683"/>
          </a:xfrm>
          <a:custGeom>
            <a:avLst/>
            <a:gdLst/>
            <a:ahLst/>
            <a:cxnLst/>
            <a:rect l="l" t="t" r="r" b="b"/>
            <a:pathLst>
              <a:path w="7322806" h="2268683">
                <a:moveTo>
                  <a:pt x="0" y="0"/>
                </a:moveTo>
                <a:lnTo>
                  <a:pt x="7322806" y="0"/>
                </a:lnTo>
                <a:lnTo>
                  <a:pt x="7322806" y="2268683"/>
                </a:lnTo>
                <a:lnTo>
                  <a:pt x="0" y="22686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0875" t="-97206" b="-1272959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9276635" y="3922469"/>
            <a:ext cx="6301487" cy="2779444"/>
          </a:xfrm>
          <a:custGeom>
            <a:avLst/>
            <a:gdLst/>
            <a:ahLst/>
            <a:cxnLst/>
            <a:rect l="l" t="t" r="r" b="b"/>
            <a:pathLst>
              <a:path w="6301487" h="2779444">
                <a:moveTo>
                  <a:pt x="0" y="0"/>
                </a:moveTo>
                <a:lnTo>
                  <a:pt x="6301487" y="0"/>
                </a:lnTo>
                <a:lnTo>
                  <a:pt x="6301487" y="2779444"/>
                </a:lnTo>
                <a:lnTo>
                  <a:pt x="0" y="27794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052534" y="3287499"/>
            <a:ext cx="5990044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Dé</a:t>
            </a:r>
            <a:r>
              <a:rPr lang="en-US" sz="2586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coupage en : 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is_finished, is_fenced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651690" y="1068787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48" name="Freeform 48"/>
          <p:cNvSpPr/>
          <p:nvPr/>
        </p:nvSpPr>
        <p:spPr>
          <a:xfrm>
            <a:off x="7988815" y="6247158"/>
            <a:ext cx="4023025" cy="2467493"/>
          </a:xfrm>
          <a:custGeom>
            <a:avLst/>
            <a:gdLst/>
            <a:ahLst/>
            <a:cxnLst/>
            <a:rect l="l" t="t" r="r" b="b"/>
            <a:pathLst>
              <a:path w="4023025" h="2467493">
                <a:moveTo>
                  <a:pt x="0" y="0"/>
                </a:moveTo>
                <a:lnTo>
                  <a:pt x="4023026" y="0"/>
                </a:lnTo>
                <a:lnTo>
                  <a:pt x="4023026" y="2467493"/>
                </a:lnTo>
                <a:lnTo>
                  <a:pt x="0" y="2467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2510" t="-198645" r="-101492" b="-1197653"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7325107" y="2220977"/>
            <a:ext cx="3044597" cy="762528"/>
            <a:chOff x="0" y="0"/>
            <a:chExt cx="1042853" cy="26118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42853" cy="261186"/>
            </a:xfrm>
            <a:custGeom>
              <a:avLst/>
              <a:gdLst/>
              <a:ahLst/>
              <a:cxnLst/>
              <a:rect l="l" t="t" r="r" b="b"/>
              <a:pathLst>
                <a:path w="1042853" h="261186">
                  <a:moveTo>
                    <a:pt x="130593" y="0"/>
                  </a:moveTo>
                  <a:lnTo>
                    <a:pt x="912261" y="0"/>
                  </a:lnTo>
                  <a:cubicBezTo>
                    <a:pt x="946896" y="0"/>
                    <a:pt x="980113" y="13759"/>
                    <a:pt x="1004604" y="38250"/>
                  </a:cubicBezTo>
                  <a:cubicBezTo>
                    <a:pt x="1029095" y="62741"/>
                    <a:pt x="1042853" y="95957"/>
                    <a:pt x="1042853" y="130593"/>
                  </a:cubicBezTo>
                  <a:lnTo>
                    <a:pt x="1042853" y="130593"/>
                  </a:lnTo>
                  <a:cubicBezTo>
                    <a:pt x="1042853" y="165228"/>
                    <a:pt x="1029095" y="198445"/>
                    <a:pt x="1004604" y="222936"/>
                  </a:cubicBezTo>
                  <a:cubicBezTo>
                    <a:pt x="980113" y="247427"/>
                    <a:pt x="946896" y="261186"/>
                    <a:pt x="912261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57150"/>
              <a:ext cx="1042853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has_garden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8014434" y="3266228"/>
            <a:ext cx="9206766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Remplissage des </a:t>
            </a:r>
            <a:r>
              <a:rPr lang="en-US" sz="2586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Valeurs manquantes pour has_garden :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074963" y="4702165"/>
            <a:ext cx="8704830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LabelEncoder → has_garden_encoded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0504082" y="2265575"/>
            <a:ext cx="2292212" cy="762528"/>
            <a:chOff x="0" y="0"/>
            <a:chExt cx="785142" cy="26118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785142" cy="261186"/>
            </a:xfrm>
            <a:custGeom>
              <a:avLst/>
              <a:gdLst/>
              <a:ahLst/>
              <a:cxnLst/>
              <a:rect l="l" t="t" r="r" b="b"/>
              <a:pathLst>
                <a:path w="785142" h="261186">
                  <a:moveTo>
                    <a:pt x="130593" y="0"/>
                  </a:moveTo>
                  <a:lnTo>
                    <a:pt x="654549" y="0"/>
                  </a:lnTo>
                  <a:cubicBezTo>
                    <a:pt x="726674" y="0"/>
                    <a:pt x="785142" y="58468"/>
                    <a:pt x="785142" y="130593"/>
                  </a:cubicBezTo>
                  <a:lnTo>
                    <a:pt x="785142" y="130593"/>
                  </a:lnTo>
                  <a:cubicBezTo>
                    <a:pt x="785142" y="165228"/>
                    <a:pt x="771383" y="198445"/>
                    <a:pt x="746892" y="222936"/>
                  </a:cubicBezTo>
                  <a:cubicBezTo>
                    <a:pt x="722401" y="247427"/>
                    <a:pt x="689185" y="261186"/>
                    <a:pt x="654549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785142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locality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855321" y="5388937"/>
            <a:ext cx="5293133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LabelEncoder → locality_encoded</a:t>
            </a:r>
          </a:p>
        </p:txBody>
      </p:sp>
      <p:sp>
        <p:nvSpPr>
          <p:cNvPr id="59" name="Freeform 59"/>
          <p:cNvSpPr/>
          <p:nvPr/>
        </p:nvSpPr>
        <p:spPr>
          <a:xfrm>
            <a:off x="12741347" y="6247158"/>
            <a:ext cx="4124594" cy="2467493"/>
          </a:xfrm>
          <a:custGeom>
            <a:avLst/>
            <a:gdLst/>
            <a:ahLst/>
            <a:cxnLst/>
            <a:rect l="l" t="t" r="r" b="b"/>
            <a:pathLst>
              <a:path w="4124594" h="2467493">
                <a:moveTo>
                  <a:pt x="0" y="0"/>
                </a:moveTo>
                <a:lnTo>
                  <a:pt x="4124594" y="0"/>
                </a:lnTo>
                <a:lnTo>
                  <a:pt x="4124594" y="2467493"/>
                </a:lnTo>
                <a:lnTo>
                  <a:pt x="0" y="2467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00974" t="-202384" b="-1216412"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11881645" y="3901093"/>
            <a:ext cx="1091466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7398842" y="2255244"/>
            <a:ext cx="3490316" cy="762528"/>
            <a:chOff x="0" y="0"/>
            <a:chExt cx="1195524" cy="2611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95524" cy="261186"/>
            </a:xfrm>
            <a:custGeom>
              <a:avLst/>
              <a:gdLst/>
              <a:ahLst/>
              <a:cxnLst/>
              <a:rect l="l" t="t" r="r" b="b"/>
              <a:pathLst>
                <a:path w="1195524" h="261186">
                  <a:moveTo>
                    <a:pt x="128651" y="0"/>
                  </a:moveTo>
                  <a:lnTo>
                    <a:pt x="1066873" y="0"/>
                  </a:lnTo>
                  <a:cubicBezTo>
                    <a:pt x="1137925" y="0"/>
                    <a:pt x="1195524" y="57599"/>
                    <a:pt x="1195524" y="128651"/>
                  </a:cubicBezTo>
                  <a:lnTo>
                    <a:pt x="1195524" y="132535"/>
                  </a:lnTo>
                  <a:cubicBezTo>
                    <a:pt x="1195524" y="203587"/>
                    <a:pt x="1137925" y="261186"/>
                    <a:pt x="1066873" y="261186"/>
                  </a:cubicBezTo>
                  <a:lnTo>
                    <a:pt x="128651" y="261186"/>
                  </a:lnTo>
                  <a:cubicBezTo>
                    <a:pt x="57599" y="261186"/>
                    <a:pt x="0" y="203587"/>
                    <a:pt x="0" y="132535"/>
                  </a:cubicBezTo>
                  <a:lnTo>
                    <a:pt x="0" y="128651"/>
                  </a:lnTo>
                  <a:cubicBezTo>
                    <a:pt x="0" y="57599"/>
                    <a:pt x="57599" y="0"/>
                    <a:pt x="128651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195524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structure_type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6916418" y="4323044"/>
            <a:ext cx="10668065" cy="3720488"/>
          </a:xfrm>
          <a:custGeom>
            <a:avLst/>
            <a:gdLst/>
            <a:ahLst/>
            <a:cxnLst/>
            <a:rect l="l" t="t" r="r" b="b"/>
            <a:pathLst>
              <a:path w="10668065" h="3720488">
                <a:moveTo>
                  <a:pt x="0" y="0"/>
                </a:moveTo>
                <a:lnTo>
                  <a:pt x="10668065" y="0"/>
                </a:lnTo>
                <a:lnTo>
                  <a:pt x="10668065" y="3720487"/>
                </a:lnTo>
                <a:lnTo>
                  <a:pt x="0" y="37204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3" r="-543"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052534" y="3112397"/>
            <a:ext cx="5885305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One-Hot E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ncoding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7398842" y="2255244"/>
            <a:ext cx="3490316" cy="762528"/>
            <a:chOff x="0" y="0"/>
            <a:chExt cx="1195524" cy="2611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95524" cy="261186"/>
            </a:xfrm>
            <a:custGeom>
              <a:avLst/>
              <a:gdLst/>
              <a:ahLst/>
              <a:cxnLst/>
              <a:rect l="l" t="t" r="r" b="b"/>
              <a:pathLst>
                <a:path w="1195524" h="261186">
                  <a:moveTo>
                    <a:pt x="128651" y="0"/>
                  </a:moveTo>
                  <a:lnTo>
                    <a:pt x="1066873" y="0"/>
                  </a:lnTo>
                  <a:cubicBezTo>
                    <a:pt x="1137925" y="0"/>
                    <a:pt x="1195524" y="57599"/>
                    <a:pt x="1195524" y="128651"/>
                  </a:cubicBezTo>
                  <a:lnTo>
                    <a:pt x="1195524" y="132535"/>
                  </a:lnTo>
                  <a:cubicBezTo>
                    <a:pt x="1195524" y="203587"/>
                    <a:pt x="1137925" y="261186"/>
                    <a:pt x="1066873" y="261186"/>
                  </a:cubicBezTo>
                  <a:lnTo>
                    <a:pt x="128651" y="261186"/>
                  </a:lnTo>
                  <a:cubicBezTo>
                    <a:pt x="57599" y="261186"/>
                    <a:pt x="0" y="203587"/>
                    <a:pt x="0" y="132535"/>
                  </a:cubicBezTo>
                  <a:lnTo>
                    <a:pt x="0" y="128651"/>
                  </a:lnTo>
                  <a:cubicBezTo>
                    <a:pt x="0" y="57599"/>
                    <a:pt x="57599" y="0"/>
                    <a:pt x="128651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195524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window_count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14098253" y="1765243"/>
            <a:ext cx="3460400" cy="2283631"/>
          </a:xfrm>
          <a:custGeom>
            <a:avLst/>
            <a:gdLst/>
            <a:ahLst/>
            <a:cxnLst/>
            <a:rect l="l" t="t" r="r" b="b"/>
            <a:pathLst>
              <a:path w="3460400" h="2283631">
                <a:moveTo>
                  <a:pt x="0" y="0"/>
                </a:moveTo>
                <a:lnTo>
                  <a:pt x="3460400" y="0"/>
                </a:lnTo>
                <a:lnTo>
                  <a:pt x="3460400" y="2283631"/>
                </a:lnTo>
                <a:lnTo>
                  <a:pt x="0" y="2283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7269457" y="4912969"/>
            <a:ext cx="9961986" cy="4109319"/>
          </a:xfrm>
          <a:custGeom>
            <a:avLst/>
            <a:gdLst/>
            <a:ahLst/>
            <a:cxnLst/>
            <a:rect l="l" t="t" r="r" b="b"/>
            <a:pathLst>
              <a:path w="9961986" h="4109319">
                <a:moveTo>
                  <a:pt x="0" y="0"/>
                </a:moveTo>
                <a:lnTo>
                  <a:pt x="9961986" y="0"/>
                </a:lnTo>
                <a:lnTo>
                  <a:pt x="9961986" y="4109319"/>
                </a:lnTo>
                <a:lnTo>
                  <a:pt x="0" y="41093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923880" y="3497049"/>
            <a:ext cx="5885305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One-Hot E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ncoding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760504" y="4096499"/>
            <a:ext cx="6199443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andardisation → standardise_window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7398842" y="2255244"/>
            <a:ext cx="2528752" cy="762528"/>
            <a:chOff x="0" y="0"/>
            <a:chExt cx="866163" cy="2611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66163" cy="261186"/>
            </a:xfrm>
            <a:custGeom>
              <a:avLst/>
              <a:gdLst/>
              <a:ahLst/>
              <a:cxnLst/>
              <a:rect l="l" t="t" r="r" b="b"/>
              <a:pathLst>
                <a:path w="866163" h="261186">
                  <a:moveTo>
                    <a:pt x="130593" y="0"/>
                  </a:moveTo>
                  <a:lnTo>
                    <a:pt x="735570" y="0"/>
                  </a:lnTo>
                  <a:cubicBezTo>
                    <a:pt x="770206" y="0"/>
                    <a:pt x="803423" y="13759"/>
                    <a:pt x="827914" y="38250"/>
                  </a:cubicBezTo>
                  <a:cubicBezTo>
                    <a:pt x="852404" y="62741"/>
                    <a:pt x="866163" y="95957"/>
                    <a:pt x="866163" y="130593"/>
                  </a:cubicBezTo>
                  <a:lnTo>
                    <a:pt x="866163" y="130593"/>
                  </a:lnTo>
                  <a:cubicBezTo>
                    <a:pt x="866163" y="165228"/>
                    <a:pt x="852404" y="198445"/>
                    <a:pt x="827914" y="222936"/>
                  </a:cubicBezTo>
                  <a:cubicBezTo>
                    <a:pt x="803423" y="247427"/>
                    <a:pt x="770206" y="261186"/>
                    <a:pt x="735570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866163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Geo_Code</a:t>
              </a:r>
            </a:p>
          </p:txBody>
        </p:sp>
      </p:grpSp>
      <p:graphicFrame>
        <p:nvGraphicFramePr>
          <p:cNvPr id="51" name="Table 51"/>
          <p:cNvGraphicFramePr>
            <a:graphicFrameLocks noGrp="1"/>
          </p:cNvGraphicFramePr>
          <p:nvPr/>
        </p:nvGraphicFramePr>
        <p:xfrm>
          <a:off x="9618981" y="4714540"/>
          <a:ext cx="7883343" cy="3856844"/>
        </p:xfrm>
        <a:graphic>
          <a:graphicData uri="http://schemas.openxmlformats.org/drawingml/2006/table">
            <a:tbl>
              <a:tblPr/>
              <a:tblGrid>
                <a:gridCol w="154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2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2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729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Geo_Cluster_5 chiffres (20000.0-29999.0)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Geo_Cluster_5 chiffres (30000.0-39999.0)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Geo_Cluster_4 chiffres (2000.0-2999.0)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Geo_Cluster_4 chiffres (3000.0-3999.0)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70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70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728">
                <a:tc>
                  <a:txBody>
                    <a:bodyPr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70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70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.......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2" name="Table 52"/>
          <p:cNvGraphicFramePr>
            <a:graphicFrameLocks noGrp="1"/>
          </p:cNvGraphicFramePr>
          <p:nvPr/>
        </p:nvGraphicFramePr>
        <p:xfrm>
          <a:off x="6998576" y="4714540"/>
          <a:ext cx="797759" cy="3856844"/>
        </p:xfrm>
        <a:graphic>
          <a:graphicData uri="http://schemas.openxmlformats.org/drawingml/2006/table">
            <a:tbl>
              <a:tblPr/>
              <a:tblGrid>
                <a:gridCol w="797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38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Geo_Code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E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75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1091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5117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0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</a:t>
                      </a:r>
                      <a:r>
                        <a:rPr lang="en-US" sz="1091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2916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728">
                <a:tc>
                  <a:txBody>
                    <a:bodyPr/>
                    <a:lstStyle/>
                    <a:p>
                      <a:pPr algn="ctr">
                        <a:lnSpc>
                          <a:spcPts val="1527"/>
                        </a:lnSpc>
                        <a:defRPr/>
                      </a:pPr>
                      <a:r>
                        <a:rPr lang="en-US" sz="109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: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</a:pPr>
                      <a:r>
                        <a:rPr lang="en-US" sz="109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:</a:t>
                      </a:r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70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6012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8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527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09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3631</a:t>
                      </a:r>
                      <a:endParaRPr lang="en-US" sz="1100"/>
                    </a:p>
                  </a:txBody>
                  <a:tcPr marL="109414" marR="109414" marT="109414" marB="109414" anchor="ctr">
                    <a:lnL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88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" name="AutoShape 53"/>
          <p:cNvSpPr/>
          <p:nvPr/>
        </p:nvSpPr>
        <p:spPr>
          <a:xfrm>
            <a:off x="8835564" y="6963994"/>
            <a:ext cx="783417" cy="1566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4" name="Freeform 54"/>
          <p:cNvSpPr/>
          <p:nvPr/>
        </p:nvSpPr>
        <p:spPr>
          <a:xfrm>
            <a:off x="12640502" y="1766945"/>
            <a:ext cx="5154422" cy="1707402"/>
          </a:xfrm>
          <a:custGeom>
            <a:avLst/>
            <a:gdLst/>
            <a:ahLst/>
            <a:cxnLst/>
            <a:rect l="l" t="t" r="r" b="b"/>
            <a:pathLst>
              <a:path w="5154422" h="1707402">
                <a:moveTo>
                  <a:pt x="0" y="0"/>
                </a:moveTo>
                <a:lnTo>
                  <a:pt x="5154422" y="0"/>
                </a:lnTo>
                <a:lnTo>
                  <a:pt x="5154422" y="1707402"/>
                </a:lnTo>
                <a:lnTo>
                  <a:pt x="0" y="1707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917070" y="3417197"/>
            <a:ext cx="5697173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Transformation :</a:t>
            </a: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One-Hot E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ncoding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917070" y="3961094"/>
            <a:ext cx="7733128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Remplissage des </a:t>
            </a:r>
            <a:r>
              <a:rPr lang="en-US" sz="2586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Valeurs manquantes :</a:t>
            </a: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unknown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7398842" y="2255244"/>
            <a:ext cx="2528752" cy="762528"/>
            <a:chOff x="0" y="0"/>
            <a:chExt cx="866163" cy="2611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66163" cy="261186"/>
            </a:xfrm>
            <a:custGeom>
              <a:avLst/>
              <a:gdLst/>
              <a:ahLst/>
              <a:cxnLst/>
              <a:rect l="l" t="t" r="r" b="b"/>
              <a:pathLst>
                <a:path w="866163" h="261186">
                  <a:moveTo>
                    <a:pt x="130593" y="0"/>
                  </a:moveTo>
                  <a:lnTo>
                    <a:pt x="735570" y="0"/>
                  </a:lnTo>
                  <a:cubicBezTo>
                    <a:pt x="770206" y="0"/>
                    <a:pt x="803423" y="13759"/>
                    <a:pt x="827914" y="38250"/>
                  </a:cubicBezTo>
                  <a:cubicBezTo>
                    <a:pt x="852404" y="62741"/>
                    <a:pt x="866163" y="95957"/>
                    <a:pt x="866163" y="130593"/>
                  </a:cubicBezTo>
                  <a:lnTo>
                    <a:pt x="866163" y="130593"/>
                  </a:lnTo>
                  <a:cubicBezTo>
                    <a:pt x="866163" y="165228"/>
                    <a:pt x="852404" y="198445"/>
                    <a:pt x="827914" y="222936"/>
                  </a:cubicBezTo>
                  <a:cubicBezTo>
                    <a:pt x="803423" y="247427"/>
                    <a:pt x="770206" y="261186"/>
                    <a:pt x="735570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866163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claim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6690344" y="5355999"/>
            <a:ext cx="5264132" cy="2445274"/>
          </a:xfrm>
          <a:custGeom>
            <a:avLst/>
            <a:gdLst/>
            <a:ahLst/>
            <a:cxnLst/>
            <a:rect l="l" t="t" r="r" b="b"/>
            <a:pathLst>
              <a:path w="5264132" h="2445274">
                <a:moveTo>
                  <a:pt x="0" y="0"/>
                </a:moveTo>
                <a:lnTo>
                  <a:pt x="5264132" y="0"/>
                </a:lnTo>
                <a:lnTo>
                  <a:pt x="5264132" y="2445274"/>
                </a:lnTo>
                <a:lnTo>
                  <a:pt x="0" y="2445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2602222" y="5276217"/>
            <a:ext cx="5208335" cy="2506006"/>
          </a:xfrm>
          <a:custGeom>
            <a:avLst/>
            <a:gdLst/>
            <a:ahLst/>
            <a:cxnLst/>
            <a:rect l="l" t="t" r="r" b="b"/>
            <a:pathLst>
              <a:path w="5208335" h="2506006">
                <a:moveTo>
                  <a:pt x="0" y="0"/>
                </a:moveTo>
                <a:lnTo>
                  <a:pt x="5208334" y="0"/>
                </a:lnTo>
                <a:lnTo>
                  <a:pt x="5208334" y="2506006"/>
                </a:lnTo>
                <a:lnTo>
                  <a:pt x="0" y="2506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398842" y="3503894"/>
            <a:ext cx="4382008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Unbalanced training sets </a:t>
            </a:r>
          </a:p>
        </p:txBody>
      </p:sp>
      <p:sp>
        <p:nvSpPr>
          <p:cNvPr id="55" name="AutoShape 55"/>
          <p:cNvSpPr/>
          <p:nvPr/>
        </p:nvSpPr>
        <p:spPr>
          <a:xfrm>
            <a:off x="11893094" y="6841901"/>
            <a:ext cx="66989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6" name="TextBox 56"/>
          <p:cNvSpPr txBox="1"/>
          <p:nvPr/>
        </p:nvSpPr>
        <p:spPr>
          <a:xfrm>
            <a:off x="8234183" y="4228765"/>
            <a:ext cx="8386390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Échantillonnage hybride (Hybrid sampling)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911254" y="4804244"/>
            <a:ext cx="11303474" cy="34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1"/>
              </a:lnSpc>
              <a:spcBef>
                <a:spcPct val="0"/>
              </a:spcBef>
            </a:pPr>
            <a:r>
              <a:rPr lang="en-US" sz="20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Combine la suréchantillonnage avec la sous-échantillonnage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r>
                <a:rPr lang="en-US" sz="2231" i="1" spc="397">
                  <a:solidFill>
                    <a:srgbClr val="FFFFFF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on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48" name="Freeform 48"/>
          <p:cNvSpPr/>
          <p:nvPr/>
        </p:nvSpPr>
        <p:spPr>
          <a:xfrm>
            <a:off x="11022779" y="2591352"/>
            <a:ext cx="2928929" cy="2594543"/>
          </a:xfrm>
          <a:custGeom>
            <a:avLst/>
            <a:gdLst/>
            <a:ahLst/>
            <a:cxnLst/>
            <a:rect l="l" t="t" r="r" b="b"/>
            <a:pathLst>
              <a:path w="2928929" h="2594543">
                <a:moveTo>
                  <a:pt x="0" y="0"/>
                </a:moveTo>
                <a:lnTo>
                  <a:pt x="2928930" y="0"/>
                </a:lnTo>
                <a:lnTo>
                  <a:pt x="2928930" y="2594543"/>
                </a:lnTo>
                <a:lnTo>
                  <a:pt x="0" y="2594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741960" y="5503787"/>
            <a:ext cx="9490568" cy="2307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32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Tous les prétraitements appris sur le jeu d’entraînement (train_insurance) sont appliqués à l’identique sur le jeu de test (test_insurance)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7" name="Freeform 7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0000"/>
              </a:blip>
              <a:stretch>
                <a:fillRect l="-108011" t="-71408" r="-10842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PLAN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65782" y="2021031"/>
            <a:ext cx="3393713" cy="3289127"/>
            <a:chOff x="0" y="0"/>
            <a:chExt cx="4524951" cy="4385502"/>
          </a:xfrm>
        </p:grpSpPr>
        <p:grpSp>
          <p:nvGrpSpPr>
            <p:cNvPr id="14" name="Group 14"/>
            <p:cNvGrpSpPr/>
            <p:nvPr/>
          </p:nvGrpSpPr>
          <p:grpSpPr>
            <a:xfrm>
              <a:off x="1029512" y="1919576"/>
              <a:ext cx="2465927" cy="246592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AFC152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268031" y="2158095"/>
              <a:ext cx="1988889" cy="1988889"/>
            </a:xfrm>
            <a:custGeom>
              <a:avLst/>
              <a:gdLst/>
              <a:ahLst/>
              <a:cxnLst/>
              <a:rect l="l" t="t" r="r" b="b"/>
              <a:pathLst>
                <a:path w="1988889" h="1988889">
                  <a:moveTo>
                    <a:pt x="0" y="0"/>
                  </a:moveTo>
                  <a:lnTo>
                    <a:pt x="1988889" y="0"/>
                  </a:lnTo>
                  <a:lnTo>
                    <a:pt x="1988889" y="1988889"/>
                  </a:lnTo>
                  <a:lnTo>
                    <a:pt x="0" y="1988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1247299"/>
              <a:ext cx="4524951" cy="672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7"/>
                </a:lnSpc>
              </a:pPr>
              <a:r>
                <a:rPr lang="en-US" sz="2904" b="1">
                  <a:solidFill>
                    <a:srgbClr val="000000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INTRODUCTION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94396" y="-104775"/>
              <a:ext cx="736159" cy="1213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601669" y="6235211"/>
            <a:ext cx="4066224" cy="2289359"/>
            <a:chOff x="0" y="0"/>
            <a:chExt cx="5421632" cy="3052479"/>
          </a:xfrm>
        </p:grpSpPr>
        <p:grpSp>
          <p:nvGrpSpPr>
            <p:cNvPr id="21" name="Group 21"/>
            <p:cNvGrpSpPr/>
            <p:nvPr/>
          </p:nvGrpSpPr>
          <p:grpSpPr>
            <a:xfrm>
              <a:off x="1477853" y="586552"/>
              <a:ext cx="2465927" cy="246592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AFC152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2024342" y="954926"/>
              <a:ext cx="1372948" cy="1654155"/>
            </a:xfrm>
            <a:custGeom>
              <a:avLst/>
              <a:gdLst/>
              <a:ahLst/>
              <a:cxnLst/>
              <a:rect l="l" t="t" r="r" b="b"/>
              <a:pathLst>
                <a:path w="1372948" h="1654155">
                  <a:moveTo>
                    <a:pt x="0" y="0"/>
                  </a:moveTo>
                  <a:lnTo>
                    <a:pt x="1372948" y="0"/>
                  </a:lnTo>
                  <a:lnTo>
                    <a:pt x="1372948" y="1654155"/>
                  </a:lnTo>
                  <a:lnTo>
                    <a:pt x="0" y="1654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5421632" cy="672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7"/>
                </a:lnSpc>
              </a:pPr>
              <a:r>
                <a:rPr lang="en-US" sz="2904" b="1">
                  <a:solidFill>
                    <a:srgbClr val="000000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SOLUTION PROPOSÉE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63243" y="2021031"/>
            <a:ext cx="2856832" cy="3574132"/>
            <a:chOff x="0" y="0"/>
            <a:chExt cx="3809109" cy="4765510"/>
          </a:xfrm>
        </p:grpSpPr>
        <p:grpSp>
          <p:nvGrpSpPr>
            <p:cNvPr id="27" name="Group 27"/>
            <p:cNvGrpSpPr/>
            <p:nvPr/>
          </p:nvGrpSpPr>
          <p:grpSpPr>
            <a:xfrm>
              <a:off x="671591" y="2299583"/>
              <a:ext cx="2465927" cy="246592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AFC152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019905" y="2691259"/>
              <a:ext cx="1769299" cy="1769299"/>
            </a:xfrm>
            <a:custGeom>
              <a:avLst/>
              <a:gdLst/>
              <a:ahLst/>
              <a:cxnLst/>
              <a:rect l="l" t="t" r="r" b="b"/>
              <a:pathLst>
                <a:path w="1769299" h="1769299">
                  <a:moveTo>
                    <a:pt x="0" y="0"/>
                  </a:moveTo>
                  <a:lnTo>
                    <a:pt x="1769299" y="0"/>
                  </a:lnTo>
                  <a:lnTo>
                    <a:pt x="1769299" y="1769299"/>
                  </a:lnTo>
                  <a:lnTo>
                    <a:pt x="0" y="1769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0" y="1247299"/>
              <a:ext cx="3809109" cy="672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17"/>
                </a:lnSpc>
                <a:spcBef>
                  <a:spcPct val="0"/>
                </a:spcBef>
              </a:pPr>
              <a:r>
                <a:rPr lang="en-US" sz="2904" b="1" u="none" strike="noStrike">
                  <a:solidFill>
                    <a:srgbClr val="000000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RÉALISATIONS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536475" y="-104775"/>
              <a:ext cx="736159" cy="1213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711051" y="6838012"/>
            <a:ext cx="1849445" cy="184944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AFC152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707" tIns="44707" rIns="44707" bIns="447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5123904" y="7216604"/>
            <a:ext cx="1026725" cy="1092260"/>
          </a:xfrm>
          <a:custGeom>
            <a:avLst/>
            <a:gdLst/>
            <a:ahLst/>
            <a:cxnLst/>
            <a:rect l="l" t="t" r="r" b="b"/>
            <a:pathLst>
              <a:path w="1026725" h="1092260">
                <a:moveTo>
                  <a:pt x="0" y="0"/>
                </a:moveTo>
                <a:lnTo>
                  <a:pt x="1026725" y="0"/>
                </a:lnTo>
                <a:lnTo>
                  <a:pt x="1026725" y="1092260"/>
                </a:lnTo>
                <a:lnTo>
                  <a:pt x="0" y="1092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3310859" y="5792656"/>
            <a:ext cx="4649828" cy="99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7"/>
              </a:lnSpc>
              <a:spcBef>
                <a:spcPct val="0"/>
              </a:spcBef>
            </a:pPr>
            <a:r>
              <a:rPr lang="en-US" sz="2904" b="1">
                <a:solidFill>
                  <a:srgbClr val="000000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CONC</a:t>
            </a:r>
            <a:r>
              <a:rPr lang="en-US" sz="2904" b="1" u="none" strike="noStrike">
                <a:solidFill>
                  <a:srgbClr val="000000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LUSION ET PERSPECTIVES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39" name="AutoShape 39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1" name="Group 41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sp>
        <p:nvSpPr>
          <p:cNvPr id="47" name="TextBox 47"/>
          <p:cNvSpPr txBox="1"/>
          <p:nvPr/>
        </p:nvSpPr>
        <p:spPr>
          <a:xfrm>
            <a:off x="6358721" y="5038725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359714" y="4665194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123904" y="962604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r>
                <a:rPr lang="en-US" sz="2231" i="1" spc="397">
                  <a:solidFill>
                    <a:srgbClr val="FFFFFF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on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48" name="Freeform 48"/>
          <p:cNvSpPr/>
          <p:nvPr/>
        </p:nvSpPr>
        <p:spPr>
          <a:xfrm>
            <a:off x="8037213" y="2633665"/>
            <a:ext cx="8426475" cy="5024286"/>
          </a:xfrm>
          <a:custGeom>
            <a:avLst/>
            <a:gdLst/>
            <a:ahLst/>
            <a:cxnLst/>
            <a:rect l="l" t="t" r="r" b="b"/>
            <a:pathLst>
              <a:path w="8426475" h="5024286">
                <a:moveTo>
                  <a:pt x="0" y="0"/>
                </a:moveTo>
                <a:lnTo>
                  <a:pt x="8426475" y="0"/>
                </a:lnTo>
                <a:lnTo>
                  <a:pt x="8426475" y="5024286"/>
                </a:lnTo>
                <a:lnTo>
                  <a:pt x="0" y="5024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002320" y="1948902"/>
            <a:ext cx="8141444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Sélection des descripteurs (Features importance)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598713" y="7953226"/>
            <a:ext cx="11303474" cy="69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81"/>
              </a:lnSpc>
              <a:spcBef>
                <a:spcPct val="0"/>
              </a:spcBef>
            </a:pPr>
            <a:r>
              <a:rPr lang="en-US" sz="19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Généré un </a:t>
            </a:r>
            <a:r>
              <a:rPr lang="en-US" sz="1986" u="none" strike="noStrike">
                <a:solidFill>
                  <a:srgbClr val="AFCE4B"/>
                </a:solidFill>
                <a:latin typeface="Canva Sans"/>
                <a:ea typeface="Canva Sans"/>
                <a:cs typeface="Canva Sans"/>
                <a:sym typeface="Canva Sans"/>
              </a:rPr>
              <a:t>RandomForestClassifier()</a:t>
            </a:r>
            <a:r>
              <a:rPr lang="en-US" sz="19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sur la base d’un </a:t>
            </a:r>
            <a:r>
              <a:rPr lang="en-US" sz="1986" u="none" strike="noStrike">
                <a:solidFill>
                  <a:srgbClr val="AFCE4C"/>
                </a:solidFill>
                <a:latin typeface="Canva Sans"/>
                <a:ea typeface="Canva Sans"/>
                <a:cs typeface="Canva Sans"/>
                <a:sym typeface="Canva Sans"/>
              </a:rPr>
              <a:t>randomSearch()</a:t>
            </a:r>
            <a:r>
              <a:rPr lang="en-US" sz="19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pour extraire le score d'importance des attributs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5" name="AutoShape 5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17" name="Freeform 17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44" name="Freeform 4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2-CLASSIFICATION: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6753988" y="1901277"/>
            <a:ext cx="5291164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 techniques d’apprentissage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961003" y="2423404"/>
            <a:ext cx="11303474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technique ensembliste stacking 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7583215" y="2382470"/>
            <a:ext cx="10059051" cy="6742480"/>
            <a:chOff x="0" y="0"/>
            <a:chExt cx="13412068" cy="898997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3412068" cy="8989973"/>
            </a:xfrm>
            <a:custGeom>
              <a:avLst/>
              <a:gdLst/>
              <a:ahLst/>
              <a:cxnLst/>
              <a:rect l="l" t="t" r="r" b="b"/>
              <a:pathLst>
                <a:path w="13412068" h="8989973">
                  <a:moveTo>
                    <a:pt x="0" y="0"/>
                  </a:moveTo>
                  <a:lnTo>
                    <a:pt x="13412068" y="0"/>
                  </a:lnTo>
                  <a:lnTo>
                    <a:pt x="13412068" y="8989973"/>
                  </a:lnTo>
                  <a:lnTo>
                    <a:pt x="0" y="8989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6982178" y="3222919"/>
              <a:ext cx="1586889" cy="447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sz="20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04196" y="3820271"/>
              <a:ext cx="1586889" cy="447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sz="20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9111030" y="3222919"/>
              <a:ext cx="1586889" cy="447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sz="20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1217006" y="3820271"/>
              <a:ext cx="1586889" cy="447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sz="20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2866717" y="3222919"/>
              <a:ext cx="1586889" cy="447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sz="20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4853326" y="3222919"/>
              <a:ext cx="1586889" cy="447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7"/>
                </a:lnSpc>
                <a:spcBef>
                  <a:spcPct val="0"/>
                </a:spcBef>
              </a:pPr>
              <a:r>
                <a:rPr lang="en-US" sz="20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Score</a:t>
              </a: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5" name="AutoShape 5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17" name="Freeform 17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44" name="Freeform 4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3-VALIDATION :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6753988" y="1901277"/>
            <a:ext cx="5291164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 techniques d’apprentissage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961003" y="2610252"/>
            <a:ext cx="11303474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Comparaison de F1 Score Par Modèle (Train, Test)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8604907" y="3123532"/>
            <a:ext cx="7884403" cy="4988713"/>
            <a:chOff x="0" y="0"/>
            <a:chExt cx="10512538" cy="665161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512538" cy="5790177"/>
            </a:xfrm>
            <a:custGeom>
              <a:avLst/>
              <a:gdLst/>
              <a:ahLst/>
              <a:cxnLst/>
              <a:rect l="l" t="t" r="r" b="b"/>
              <a:pathLst>
                <a:path w="10512538" h="5790177">
                  <a:moveTo>
                    <a:pt x="0" y="0"/>
                  </a:moveTo>
                  <a:lnTo>
                    <a:pt x="10512538" y="0"/>
                  </a:lnTo>
                  <a:lnTo>
                    <a:pt x="10512538" y="5790177"/>
                  </a:lnTo>
                  <a:lnTo>
                    <a:pt x="0" y="5790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40411" b="-41146"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0" y="5834125"/>
              <a:ext cx="10512538" cy="817492"/>
            </a:xfrm>
            <a:custGeom>
              <a:avLst/>
              <a:gdLst/>
              <a:ahLst/>
              <a:cxnLst/>
              <a:rect l="l" t="t" r="r" b="b"/>
              <a:pathLst>
                <a:path w="10512538" h="817492">
                  <a:moveTo>
                    <a:pt x="0" y="0"/>
                  </a:moveTo>
                  <a:lnTo>
                    <a:pt x="10512538" y="0"/>
                  </a:lnTo>
                  <a:lnTo>
                    <a:pt x="10512538" y="817492"/>
                  </a:lnTo>
                  <a:lnTo>
                    <a:pt x="0" y="817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085497" b="-100452"/>
              </a:stretch>
            </a:blipFill>
          </p:spPr>
        </p:sp>
      </p:grpSp>
      <p:sp>
        <p:nvSpPr>
          <p:cNvPr id="56" name="TextBox 56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5" name="AutoShape 5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17" name="Freeform 17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44" name="Freeform 4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7988685" y="2588048"/>
            <a:ext cx="8523530" cy="6355844"/>
          </a:xfrm>
          <a:custGeom>
            <a:avLst/>
            <a:gdLst/>
            <a:ahLst/>
            <a:cxnLst/>
            <a:rect l="l" t="t" r="r" b="b"/>
            <a:pathLst>
              <a:path w="8523530" h="6355844">
                <a:moveTo>
                  <a:pt x="0" y="0"/>
                </a:moveTo>
                <a:lnTo>
                  <a:pt x="8523530" y="0"/>
                </a:lnTo>
                <a:lnTo>
                  <a:pt x="8523530" y="6355844"/>
                </a:lnTo>
                <a:lnTo>
                  <a:pt x="0" y="63558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958"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3-VALIDATION 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2683" y="-52372"/>
            <a:ext cx="552119" cy="19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endParaRPr lang="en-US" sz="5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6753988" y="1901277"/>
            <a:ext cx="5291164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 techniques d’apprentissage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6455065" y="3303869"/>
            <a:ext cx="1368126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1699" b="1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Underfitting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545721" y="4055080"/>
            <a:ext cx="118681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 b="1" u="none" strike="noStrik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Overfitting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6618268" y="4967288"/>
            <a:ext cx="11868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 b="1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Ove</a:t>
            </a:r>
            <a:r>
              <a:rPr lang="en-US" sz="1699" b="1" u="none" strike="noStrik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rfitting</a:t>
            </a:r>
          </a:p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endParaRPr lang="en-US" sz="1699" b="1" u="none" strike="noStrike">
              <a:solidFill>
                <a:srgbClr val="DA3325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6512215" y="5881688"/>
            <a:ext cx="1368126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1699" b="1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Underfitting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6493165" y="6590015"/>
            <a:ext cx="1368126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1699" b="1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Underfitting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602871" y="7504415"/>
            <a:ext cx="118681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 b="1" u="none" strike="noStrik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Overfitting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618268" y="8256890"/>
            <a:ext cx="118681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 b="1" u="none" strike="noStrik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Overfitting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4" name="AutoShape 4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16" name="Freeform 16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0000"/>
              </a:blip>
              <a:stretch>
                <a:fillRect l="-108011" t="-71408" r="-108424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028700" y="1992817"/>
            <a:ext cx="2514658" cy="2514658"/>
          </a:xfrm>
          <a:custGeom>
            <a:avLst/>
            <a:gdLst/>
            <a:ahLst/>
            <a:cxnLst/>
            <a:rect l="l" t="t" r="r" b="b"/>
            <a:pathLst>
              <a:path w="2514658" h="2514658">
                <a:moveTo>
                  <a:pt x="0" y="0"/>
                </a:moveTo>
                <a:lnTo>
                  <a:pt x="2514658" y="0"/>
                </a:lnTo>
                <a:lnTo>
                  <a:pt x="2514658" y="2514659"/>
                </a:lnTo>
                <a:lnTo>
                  <a:pt x="0" y="2514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087843" y="1992817"/>
            <a:ext cx="5411481" cy="2192186"/>
          </a:xfrm>
          <a:custGeom>
            <a:avLst/>
            <a:gdLst/>
            <a:ahLst/>
            <a:cxnLst/>
            <a:rect l="l" t="t" r="r" b="b"/>
            <a:pathLst>
              <a:path w="5411481" h="2192186">
                <a:moveTo>
                  <a:pt x="0" y="0"/>
                </a:moveTo>
                <a:lnTo>
                  <a:pt x="5411481" y="0"/>
                </a:lnTo>
                <a:lnTo>
                  <a:pt x="5411481" y="2192187"/>
                </a:lnTo>
                <a:lnTo>
                  <a:pt x="0" y="21921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700" y="7230676"/>
            <a:ext cx="5962409" cy="1703545"/>
          </a:xfrm>
          <a:custGeom>
            <a:avLst/>
            <a:gdLst/>
            <a:ahLst/>
            <a:cxnLst/>
            <a:rect l="l" t="t" r="r" b="b"/>
            <a:pathLst>
              <a:path w="5962409" h="1703545">
                <a:moveTo>
                  <a:pt x="0" y="0"/>
                </a:moveTo>
                <a:lnTo>
                  <a:pt x="5962409" y="0"/>
                </a:lnTo>
                <a:lnTo>
                  <a:pt x="5962409" y="1703545"/>
                </a:lnTo>
                <a:lnTo>
                  <a:pt x="0" y="1703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562444" y="1992817"/>
            <a:ext cx="4981531" cy="2230536"/>
          </a:xfrm>
          <a:custGeom>
            <a:avLst/>
            <a:gdLst/>
            <a:ahLst/>
            <a:cxnLst/>
            <a:rect l="l" t="t" r="r" b="b"/>
            <a:pathLst>
              <a:path w="4981531" h="2230536">
                <a:moveTo>
                  <a:pt x="0" y="0"/>
                </a:moveTo>
                <a:lnTo>
                  <a:pt x="4981531" y="0"/>
                </a:lnTo>
                <a:lnTo>
                  <a:pt x="4981531" y="2230537"/>
                </a:lnTo>
                <a:lnTo>
                  <a:pt x="0" y="22305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241736" y="4507476"/>
            <a:ext cx="3972337" cy="2141947"/>
          </a:xfrm>
          <a:custGeom>
            <a:avLst/>
            <a:gdLst/>
            <a:ahLst/>
            <a:cxnLst/>
            <a:rect l="l" t="t" r="r" b="b"/>
            <a:pathLst>
              <a:path w="3972337" h="2141947">
                <a:moveTo>
                  <a:pt x="0" y="0"/>
                </a:moveTo>
                <a:lnTo>
                  <a:pt x="3972338" y="0"/>
                </a:lnTo>
                <a:lnTo>
                  <a:pt x="3972338" y="2141946"/>
                </a:lnTo>
                <a:lnTo>
                  <a:pt x="0" y="21419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036287" y="7143708"/>
            <a:ext cx="5661554" cy="1877482"/>
          </a:xfrm>
          <a:custGeom>
            <a:avLst/>
            <a:gdLst/>
            <a:ahLst/>
            <a:cxnLst/>
            <a:rect l="l" t="t" r="r" b="b"/>
            <a:pathLst>
              <a:path w="5661554" h="1877482">
                <a:moveTo>
                  <a:pt x="0" y="0"/>
                </a:moveTo>
                <a:lnTo>
                  <a:pt x="5661553" y="0"/>
                </a:lnTo>
                <a:lnTo>
                  <a:pt x="5661553" y="1877482"/>
                </a:lnTo>
                <a:lnTo>
                  <a:pt x="0" y="18774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5123904" y="962604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RÉALISATIONS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683" y="-5237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6" name="Freeform 6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</a:blip>
              <a:stretch>
                <a:fillRect l="-108011" t="-71408" r="-10842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65782" y="-7146"/>
            <a:ext cx="11154620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CONCLUSION ET PERSPECTIVES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683" y="-5237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9784" y="1857375"/>
            <a:ext cx="15128431" cy="1977646"/>
            <a:chOff x="0" y="0"/>
            <a:chExt cx="3984443" cy="5208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84443" cy="520862"/>
            </a:xfrm>
            <a:custGeom>
              <a:avLst/>
              <a:gdLst/>
              <a:ahLst/>
              <a:cxnLst/>
              <a:rect l="l" t="t" r="r" b="b"/>
              <a:pathLst>
                <a:path w="3984443" h="520862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</a:t>
              </a:r>
              <a:r>
                <a:rPr lang="en-US" sz="2699" b="1" u="none" strike="noStrik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valuer autres techniques d’apprentissage automatique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32184" y="4569014"/>
            <a:ext cx="15128431" cy="1977646"/>
            <a:chOff x="0" y="0"/>
            <a:chExt cx="3984443" cy="5208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84443" cy="520862"/>
            </a:xfrm>
            <a:custGeom>
              <a:avLst/>
              <a:gdLst/>
              <a:ahLst/>
              <a:cxnLst/>
              <a:rect l="l" t="t" r="r" b="b"/>
              <a:pathLst>
                <a:path w="3984443" h="520862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</a:t>
              </a:r>
              <a:r>
                <a:rPr lang="en-US" sz="2699" b="1" u="none" strike="noStrik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ugmenter les données disponibles pour améliorer la capacité de généralisation des modèles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9784" y="7280654"/>
            <a:ext cx="15128431" cy="1977646"/>
            <a:chOff x="0" y="0"/>
            <a:chExt cx="3984443" cy="5208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984443" cy="520862"/>
            </a:xfrm>
            <a:custGeom>
              <a:avLst/>
              <a:gdLst/>
              <a:ahLst/>
              <a:cxnLst/>
              <a:rect l="l" t="t" r="r" b="b"/>
              <a:pathLst>
                <a:path w="3984443" h="520862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</a:t>
              </a:r>
              <a:r>
                <a:rPr lang="en-US" sz="2699" b="1" u="none" strike="noStrik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egrér des techniques Deep Learning pour détecter des tendances plus profondes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23" name="AutoShape 23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5" name="Group 25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15376650" y="9515155"/>
            <a:ext cx="1417737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9"/>
              </a:lnSpc>
              <a:spcBef>
                <a:spcPct val="0"/>
              </a:spcBef>
            </a:pPr>
            <a:r>
              <a:rPr lang="en-US" sz="2131" u="none" strike="noStrike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9525"/>
            <a:ext cx="2289647" cy="10287000"/>
            <a:chOff x="0" y="0"/>
            <a:chExt cx="935890" cy="4204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5890" cy="4204798"/>
            </a:xfrm>
            <a:custGeom>
              <a:avLst/>
              <a:gdLst/>
              <a:ahLst/>
              <a:cxnLst/>
              <a:rect l="l" t="t" r="r" b="b"/>
              <a:pathLst>
                <a:path w="935890" h="4204798">
                  <a:moveTo>
                    <a:pt x="0" y="0"/>
                  </a:moveTo>
                  <a:lnTo>
                    <a:pt x="935890" y="0"/>
                  </a:lnTo>
                  <a:lnTo>
                    <a:pt x="935890" y="4204798"/>
                  </a:lnTo>
                  <a:lnTo>
                    <a:pt x="0" y="4204798"/>
                  </a:lnTo>
                  <a:close/>
                </a:path>
              </a:pathLst>
            </a:custGeom>
            <a:solidFill>
              <a:srgbClr val="C4E5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35890" cy="424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38032" y="7600176"/>
            <a:ext cx="6617389" cy="6617389"/>
          </a:xfrm>
          <a:custGeom>
            <a:avLst/>
            <a:gdLst/>
            <a:ahLst/>
            <a:cxnLst/>
            <a:rect l="l" t="t" r="r" b="b"/>
            <a:pathLst>
              <a:path w="6617389" h="6617389">
                <a:moveTo>
                  <a:pt x="0" y="0"/>
                </a:moveTo>
                <a:lnTo>
                  <a:pt x="6617389" y="0"/>
                </a:lnTo>
                <a:lnTo>
                  <a:pt x="6617389" y="6617388"/>
                </a:lnTo>
                <a:lnTo>
                  <a:pt x="0" y="6617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25773" y="3076575"/>
            <a:ext cx="6920917" cy="4114800"/>
          </a:xfrm>
          <a:custGeom>
            <a:avLst/>
            <a:gdLst/>
            <a:ahLst/>
            <a:cxnLst/>
            <a:rect l="l" t="t" r="r" b="b"/>
            <a:pathLst>
              <a:path w="6920917" h="4114800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80901" y="4063943"/>
            <a:ext cx="7315200" cy="2560320"/>
          </a:xfrm>
          <a:custGeom>
            <a:avLst/>
            <a:gdLst/>
            <a:ahLst/>
            <a:cxnLst/>
            <a:rect l="l" t="t" r="r" b="b"/>
            <a:pathLst>
              <a:path w="7315200" h="2560320">
                <a:moveTo>
                  <a:pt x="0" y="0"/>
                </a:moveTo>
                <a:lnTo>
                  <a:pt x="7315200" y="0"/>
                </a:lnTo>
                <a:lnTo>
                  <a:pt x="7315200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08526" y="7191375"/>
            <a:ext cx="5029317" cy="2762499"/>
          </a:xfrm>
          <a:custGeom>
            <a:avLst/>
            <a:gdLst/>
            <a:ahLst/>
            <a:cxnLst/>
            <a:rect l="l" t="t" r="r" b="b"/>
            <a:pathLst>
              <a:path w="5029317" h="2762499">
                <a:moveTo>
                  <a:pt x="0" y="0"/>
                </a:moveTo>
                <a:lnTo>
                  <a:pt x="5029317" y="0"/>
                </a:lnTo>
                <a:lnTo>
                  <a:pt x="5029317" y="2762499"/>
                </a:lnTo>
                <a:lnTo>
                  <a:pt x="0" y="27624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9939" b="-42117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647" y="1253602"/>
            <a:ext cx="17150706" cy="8186440"/>
            <a:chOff x="0" y="0"/>
            <a:chExt cx="4517058" cy="21560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7058" cy="2156099"/>
            </a:xfrm>
            <a:custGeom>
              <a:avLst/>
              <a:gdLst/>
              <a:ahLst/>
              <a:cxnLst/>
              <a:rect l="l" t="t" r="r" b="b"/>
              <a:pathLst>
                <a:path w="4517058" h="2156099">
                  <a:moveTo>
                    <a:pt x="0" y="0"/>
                  </a:moveTo>
                  <a:lnTo>
                    <a:pt x="4517058" y="0"/>
                  </a:lnTo>
                  <a:lnTo>
                    <a:pt x="4517058" y="2156099"/>
                  </a:lnTo>
                  <a:lnTo>
                    <a:pt x="0" y="2156099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17058" cy="2194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9271" y="5676102"/>
            <a:ext cx="11873558" cy="2468898"/>
          </a:xfrm>
          <a:custGeom>
            <a:avLst/>
            <a:gdLst/>
            <a:ahLst/>
            <a:cxnLst/>
            <a:rect l="l" t="t" r="r" b="b"/>
            <a:pathLst>
              <a:path w="11873558" h="2468898">
                <a:moveTo>
                  <a:pt x="0" y="0"/>
                </a:moveTo>
                <a:lnTo>
                  <a:pt x="11873557" y="0"/>
                </a:lnTo>
                <a:lnTo>
                  <a:pt x="11873557" y="2468898"/>
                </a:lnTo>
                <a:lnTo>
                  <a:pt x="0" y="2468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076" b="-83640"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11" name="Freeform 1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0000"/>
              </a:blip>
              <a:stretch>
                <a:fillRect l="-108011" t="-71408" r="-108424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2683" y="-7142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8384" y="1565106"/>
            <a:ext cx="3678639" cy="86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7"/>
              </a:lnSpc>
              <a:spcBef>
                <a:spcPct val="0"/>
              </a:spcBef>
            </a:pPr>
            <a:r>
              <a:rPr lang="en-US" sz="5112" b="1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CONTEXT</a:t>
            </a:r>
            <a:r>
              <a:rPr lang="en-US" sz="5112" b="1" u="none" strike="noStrike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79784" y="2898356"/>
            <a:ext cx="15128431" cy="1977646"/>
            <a:chOff x="0" y="0"/>
            <a:chExt cx="3984443" cy="5208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984443" cy="520862"/>
            </a:xfrm>
            <a:custGeom>
              <a:avLst/>
              <a:gdLst/>
              <a:ahLst/>
              <a:cxnLst/>
              <a:rect l="l" t="t" r="r" b="b"/>
              <a:pathLst>
                <a:path w="3984443" h="520862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</a:t>
              </a:r>
              <a:r>
                <a:rPr lang="en-US" sz="2699" b="1" u="none" strike="noStrik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 secteur de l’assurance subit des pertes annuelles importantes</a:t>
              </a:r>
            </a:p>
            <a:p>
              <a:pPr marL="0" lvl="0" indent="0"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b="1" u="none" strike="noStrik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liées aux réclamations imprévues (≈ 11M€).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23" name="AutoShape 23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5" name="Group 25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647" y="1253602"/>
            <a:ext cx="17150706" cy="8186440"/>
            <a:chOff x="0" y="0"/>
            <a:chExt cx="4517058" cy="21560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17058" cy="2156099"/>
            </a:xfrm>
            <a:custGeom>
              <a:avLst/>
              <a:gdLst/>
              <a:ahLst/>
              <a:cxnLst/>
              <a:rect l="l" t="t" r="r" b="b"/>
              <a:pathLst>
                <a:path w="4517058" h="2156099">
                  <a:moveTo>
                    <a:pt x="0" y="0"/>
                  </a:moveTo>
                  <a:lnTo>
                    <a:pt x="4517058" y="0"/>
                  </a:lnTo>
                  <a:lnTo>
                    <a:pt x="4517058" y="2156099"/>
                  </a:lnTo>
                  <a:lnTo>
                    <a:pt x="0" y="2156099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17058" cy="2194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10" name="Freeform 10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0000"/>
              </a:blip>
              <a:stretch>
                <a:fillRect l="-108011" t="-71408" r="-10842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2683" y="-7142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7468" y="1565106"/>
            <a:ext cx="3740471" cy="86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7"/>
              </a:lnSpc>
              <a:spcBef>
                <a:spcPct val="0"/>
              </a:spcBef>
            </a:pPr>
            <a:r>
              <a:rPr lang="en-US" sz="5112" b="1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APPROCH</a:t>
            </a:r>
            <a:r>
              <a:rPr lang="en-US" sz="5112" b="1" u="none" strike="noStrike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</a:p>
        </p:txBody>
      </p:sp>
      <p:sp>
        <p:nvSpPr>
          <p:cNvPr id="18" name="Freeform 18"/>
          <p:cNvSpPr/>
          <p:nvPr/>
        </p:nvSpPr>
        <p:spPr>
          <a:xfrm>
            <a:off x="6962101" y="7792275"/>
            <a:ext cx="4840074" cy="1466025"/>
          </a:xfrm>
          <a:custGeom>
            <a:avLst/>
            <a:gdLst/>
            <a:ahLst/>
            <a:cxnLst/>
            <a:rect l="l" t="t" r="r" b="b"/>
            <a:pathLst>
              <a:path w="4840074" h="1466025">
                <a:moveTo>
                  <a:pt x="0" y="0"/>
                </a:moveTo>
                <a:lnTo>
                  <a:pt x="4840074" y="0"/>
                </a:lnTo>
                <a:lnTo>
                  <a:pt x="4840074" y="1466025"/>
                </a:lnTo>
                <a:lnTo>
                  <a:pt x="0" y="1466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62" t="-70814" r="-11330" b="-5404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20" name="AutoShape 20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2" name="Group 22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1579784" y="3020799"/>
            <a:ext cx="15128431" cy="1977646"/>
            <a:chOff x="0" y="0"/>
            <a:chExt cx="3984443" cy="52086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984443" cy="520862"/>
            </a:xfrm>
            <a:custGeom>
              <a:avLst/>
              <a:gdLst/>
              <a:ahLst/>
              <a:cxnLst/>
              <a:rect l="l" t="t" r="r" b="b"/>
              <a:pathLst>
                <a:path w="3984443" h="520862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b="1" u="none" strike="noStrik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Développer un modèle d'apprentissage automatique pour prédire les réclamations dans les bâtiments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79784" y="5726338"/>
            <a:ext cx="15128431" cy="1977646"/>
            <a:chOff x="0" y="0"/>
            <a:chExt cx="3984443" cy="5208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84443" cy="520862"/>
            </a:xfrm>
            <a:custGeom>
              <a:avLst/>
              <a:gdLst/>
              <a:ahLst/>
              <a:cxnLst/>
              <a:rect l="l" t="t" r="r" b="b"/>
              <a:pathLst>
                <a:path w="3984443" h="520862">
                  <a:moveTo>
                    <a:pt x="51175" y="0"/>
                  </a:moveTo>
                  <a:lnTo>
                    <a:pt x="3933268" y="0"/>
                  </a:lnTo>
                  <a:cubicBezTo>
                    <a:pt x="3946840" y="0"/>
                    <a:pt x="3959857" y="5392"/>
                    <a:pt x="3969454" y="14989"/>
                  </a:cubicBezTo>
                  <a:cubicBezTo>
                    <a:pt x="3979051" y="24586"/>
                    <a:pt x="3984443" y="37602"/>
                    <a:pt x="3984443" y="51175"/>
                  </a:cubicBezTo>
                  <a:lnTo>
                    <a:pt x="3984443" y="469687"/>
                  </a:lnTo>
                  <a:cubicBezTo>
                    <a:pt x="3984443" y="483259"/>
                    <a:pt x="3979051" y="496276"/>
                    <a:pt x="3969454" y="505873"/>
                  </a:cubicBezTo>
                  <a:cubicBezTo>
                    <a:pt x="3959857" y="515470"/>
                    <a:pt x="3946840" y="520862"/>
                    <a:pt x="3933268" y="520862"/>
                  </a:cubicBezTo>
                  <a:lnTo>
                    <a:pt x="51175" y="520862"/>
                  </a:lnTo>
                  <a:cubicBezTo>
                    <a:pt x="37602" y="520862"/>
                    <a:pt x="24586" y="515470"/>
                    <a:pt x="14989" y="505873"/>
                  </a:cubicBezTo>
                  <a:cubicBezTo>
                    <a:pt x="5392" y="496276"/>
                    <a:pt x="0" y="483259"/>
                    <a:pt x="0" y="469687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 w="19050" cap="rnd">
              <a:solidFill>
                <a:srgbClr val="AFCE4A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3984443" cy="60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4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Pr</a:t>
              </a:r>
              <a:r>
                <a:rPr lang="en-US" sz="2699" b="1" u="none" strike="noStrike">
                  <a:solidFill>
                    <a:srgbClr val="000000">
                      <a:alpha val="69804"/>
                    </a:srgbClr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édire les réclamations permet d'éviter les risques et d'optimiser les contrats d'assurance.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9" name="AutoShape 9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1" name="Group 11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568647" y="1290161"/>
            <a:ext cx="17150706" cy="7968139"/>
            <a:chOff x="0" y="0"/>
            <a:chExt cx="4517058" cy="20986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17058" cy="2098605"/>
            </a:xfrm>
            <a:custGeom>
              <a:avLst/>
              <a:gdLst/>
              <a:ahLst/>
              <a:cxnLst/>
              <a:rect l="l" t="t" r="r" b="b"/>
              <a:pathLst>
                <a:path w="4517058" h="2098605">
                  <a:moveTo>
                    <a:pt x="0" y="0"/>
                  </a:moveTo>
                  <a:lnTo>
                    <a:pt x="4517058" y="0"/>
                  </a:lnTo>
                  <a:lnTo>
                    <a:pt x="4517058" y="2098605"/>
                  </a:lnTo>
                  <a:lnTo>
                    <a:pt x="0" y="209860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517058" cy="2136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798756" y="1418271"/>
            <a:ext cx="11056157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174A7C"/>
                </a:solidFill>
                <a:latin typeface="Garet Bold"/>
                <a:ea typeface="Garet Bold"/>
                <a:cs typeface="Garet Bold"/>
                <a:sym typeface="Garet Bold"/>
              </a:rPr>
              <a:t>STRUCTURE DU JEU DE DONNÉES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4189571" y="2480554"/>
            <a:ext cx="5547783" cy="6515282"/>
            <a:chOff x="0" y="0"/>
            <a:chExt cx="7397044" cy="8687043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5" name="AutoShape 45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9" name="Group 49"/>
          <p:cNvGrpSpPr/>
          <p:nvPr/>
        </p:nvGrpSpPr>
        <p:grpSpPr>
          <a:xfrm>
            <a:off x="711477" y="1857375"/>
            <a:ext cx="3487619" cy="3829333"/>
            <a:chOff x="0" y="0"/>
            <a:chExt cx="4650158" cy="5105777"/>
          </a:xfrm>
        </p:grpSpPr>
        <p:sp>
          <p:nvSpPr>
            <p:cNvPr id="50" name="Freeform 50"/>
            <p:cNvSpPr/>
            <p:nvPr/>
          </p:nvSpPr>
          <p:spPr>
            <a:xfrm>
              <a:off x="1978293" y="512507"/>
              <a:ext cx="1578756" cy="4224096"/>
            </a:xfrm>
            <a:custGeom>
              <a:avLst/>
              <a:gdLst/>
              <a:ahLst/>
              <a:cxnLst/>
              <a:rect l="l" t="t" r="r" b="b"/>
              <a:pathLst>
                <a:path w="1578756" h="4224096">
                  <a:moveTo>
                    <a:pt x="0" y="0"/>
                  </a:moveTo>
                  <a:lnTo>
                    <a:pt x="1578756" y="0"/>
                  </a:lnTo>
                  <a:lnTo>
                    <a:pt x="1578756" y="4224096"/>
                  </a:lnTo>
                  <a:lnTo>
                    <a:pt x="0" y="4224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1" name="Group 51"/>
            <p:cNvGrpSpPr/>
            <p:nvPr/>
          </p:nvGrpSpPr>
          <p:grpSpPr>
            <a:xfrm>
              <a:off x="298552" y="0"/>
              <a:ext cx="2309133" cy="5105777"/>
              <a:chOff x="0" y="0"/>
              <a:chExt cx="666118" cy="1472869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66118" cy="1472869"/>
              </a:xfrm>
              <a:custGeom>
                <a:avLst/>
                <a:gdLst/>
                <a:ahLst/>
                <a:cxnLst/>
                <a:rect l="l" t="t" r="r" b="b"/>
                <a:pathLst>
                  <a:path w="666118" h="1472869">
                    <a:moveTo>
                      <a:pt x="0" y="0"/>
                    </a:moveTo>
                    <a:lnTo>
                      <a:pt x="666118" y="0"/>
                    </a:lnTo>
                    <a:lnTo>
                      <a:pt x="666118" y="1472869"/>
                    </a:lnTo>
                    <a:lnTo>
                      <a:pt x="0" y="14728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38100"/>
                <a:ext cx="666118" cy="1434769"/>
              </a:xfrm>
              <a:prstGeom prst="rect">
                <a:avLst/>
              </a:prstGeom>
            </p:spPr>
            <p:txBody>
              <a:bodyPr lIns="34785" tIns="34785" rIns="34785" bIns="34785" rtlCol="0" anchor="ctr"/>
              <a:lstStyle/>
              <a:p>
                <a:pPr algn="ctr">
                  <a:lnSpc>
                    <a:spcPts val="2391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>
              <a:off x="713011" y="319733"/>
              <a:ext cx="1092742" cy="1224361"/>
            </a:xfrm>
            <a:custGeom>
              <a:avLst/>
              <a:gdLst/>
              <a:ahLst/>
              <a:cxnLst/>
              <a:rect l="l" t="t" r="r" b="b"/>
              <a:pathLst>
                <a:path w="1092742" h="1224361">
                  <a:moveTo>
                    <a:pt x="0" y="0"/>
                  </a:moveTo>
                  <a:lnTo>
                    <a:pt x="1092743" y="0"/>
                  </a:lnTo>
                  <a:lnTo>
                    <a:pt x="1092743" y="1224362"/>
                  </a:lnTo>
                  <a:lnTo>
                    <a:pt x="0" y="122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713011" y="2830752"/>
              <a:ext cx="1092742" cy="1224361"/>
            </a:xfrm>
            <a:custGeom>
              <a:avLst/>
              <a:gdLst/>
              <a:ahLst/>
              <a:cxnLst/>
              <a:rect l="l" t="t" r="r" b="b"/>
              <a:pathLst>
                <a:path w="1092742" h="1224361">
                  <a:moveTo>
                    <a:pt x="0" y="0"/>
                  </a:moveTo>
                  <a:lnTo>
                    <a:pt x="1092743" y="0"/>
                  </a:lnTo>
                  <a:lnTo>
                    <a:pt x="1092743" y="1224361"/>
                  </a:lnTo>
                  <a:lnTo>
                    <a:pt x="0" y="1224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TextBox 56"/>
            <p:cNvSpPr txBox="1"/>
            <p:nvPr/>
          </p:nvSpPr>
          <p:spPr>
            <a:xfrm>
              <a:off x="0" y="1768303"/>
              <a:ext cx="2518765" cy="507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81"/>
                </a:lnSpc>
              </a:pPr>
              <a:r>
                <a:rPr lang="en-US" sz="1424" b="1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train_insurance.xlsx</a:t>
              </a:r>
            </a:p>
            <a:p>
              <a:pPr algn="ctr">
                <a:lnSpc>
                  <a:spcPts val="1481"/>
                </a:lnSpc>
              </a:pPr>
              <a:r>
                <a:rPr lang="en-US" sz="1424" b="1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(5014, 13) 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45468" y="4278715"/>
              <a:ext cx="2227828" cy="507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81"/>
                </a:lnSpc>
              </a:pPr>
              <a:r>
                <a:rPr lang="en-US" sz="1424" b="1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testinsurance.xlsx</a:t>
              </a:r>
            </a:p>
            <a:p>
              <a:pPr algn="ctr">
                <a:lnSpc>
                  <a:spcPts val="1481"/>
                </a:lnSpc>
              </a:pPr>
              <a:r>
                <a:rPr lang="en-US" sz="1424" b="1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(2147, 13)</a:t>
              </a:r>
            </a:p>
          </p:txBody>
        </p:sp>
        <p:sp>
          <p:nvSpPr>
            <p:cNvPr id="58" name="AutoShape 58"/>
            <p:cNvSpPr/>
            <p:nvPr/>
          </p:nvSpPr>
          <p:spPr>
            <a:xfrm flipV="1">
              <a:off x="2861629" y="1556795"/>
              <a:ext cx="1788529" cy="1076638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59" name="TextBox 59"/>
          <p:cNvSpPr txBox="1"/>
          <p:nvPr/>
        </p:nvSpPr>
        <p:spPr>
          <a:xfrm>
            <a:off x="8823163" y="2321664"/>
            <a:ext cx="8212984" cy="135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99"/>
              </a:lnSpc>
            </a:pPr>
            <a:r>
              <a:rPr lang="en-US" sz="2399" b="1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1-Exploration des données :</a:t>
            </a:r>
            <a:r>
              <a:rPr lang="en-US" sz="2399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Comprendre les données et prendre des décisions pour le processus de nettoyage des données.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823163" y="4363640"/>
            <a:ext cx="8212984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99"/>
              </a:lnSpc>
              <a:spcBef>
                <a:spcPct val="0"/>
              </a:spcBef>
            </a:pPr>
            <a:r>
              <a:rPr lang="en-US" sz="2399" b="1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2-</a:t>
            </a:r>
            <a:r>
              <a:rPr lang="en-US" sz="2399" b="1" u="none" strike="noStrik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Nettoyage des données:</a:t>
            </a:r>
            <a:r>
              <a:rPr lang="en-US" sz="2399" u="none" strike="noStrike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Traiter les données sur la base des informations tirées de l'exploration précédente(EDA).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946805" y="6677620"/>
            <a:ext cx="7089342" cy="135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99"/>
              </a:lnSpc>
              <a:spcBef>
                <a:spcPct val="0"/>
              </a:spcBef>
            </a:pPr>
            <a:r>
              <a:rPr lang="en-US" sz="2399" b="1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3-Appr</a:t>
            </a:r>
            <a:r>
              <a:rPr lang="en-US" sz="2399" b="1" u="none" strike="noStrike">
                <a:solidFill>
                  <a:srgbClr val="000000">
                    <a:alpha val="69804"/>
                  </a:srgbClr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entissage automatique:</a:t>
            </a:r>
            <a:r>
              <a:rPr lang="en-US" sz="2399" u="none" strike="noStrike">
                <a:solidFill>
                  <a:srgbClr val="000000">
                    <a:alpha val="69804"/>
                  </a:srgb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Développer des modèles à l'aide des ensembles de données nettoyés.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2683" y="-7142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50492" y="1909204"/>
            <a:ext cx="4250820" cy="3095913"/>
            <a:chOff x="0" y="0"/>
            <a:chExt cx="5667760" cy="4127884"/>
          </a:xfrm>
        </p:grpSpPr>
        <p:sp>
          <p:nvSpPr>
            <p:cNvPr id="18" name="Freeform 18"/>
            <p:cNvSpPr/>
            <p:nvPr/>
          </p:nvSpPr>
          <p:spPr>
            <a:xfrm>
              <a:off x="771777" y="0"/>
              <a:ext cx="1182805" cy="1325272"/>
            </a:xfrm>
            <a:custGeom>
              <a:avLst/>
              <a:gdLst/>
              <a:ahLst/>
              <a:cxnLst/>
              <a:rect l="l" t="t" r="r" b="b"/>
              <a:pathLst>
                <a:path w="1182805" h="1325272">
                  <a:moveTo>
                    <a:pt x="0" y="0"/>
                  </a:moveTo>
                  <a:lnTo>
                    <a:pt x="1182806" y="0"/>
                  </a:lnTo>
                  <a:lnTo>
                    <a:pt x="1182806" y="1325272"/>
                  </a:lnTo>
                  <a:lnTo>
                    <a:pt x="0" y="1325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870635" y="0"/>
              <a:ext cx="1182805" cy="1325272"/>
            </a:xfrm>
            <a:custGeom>
              <a:avLst/>
              <a:gdLst/>
              <a:ahLst/>
              <a:cxnLst/>
              <a:rect l="l" t="t" r="r" b="b"/>
              <a:pathLst>
                <a:path w="1182805" h="1325272">
                  <a:moveTo>
                    <a:pt x="0" y="0"/>
                  </a:moveTo>
                  <a:lnTo>
                    <a:pt x="1182806" y="0"/>
                  </a:lnTo>
                  <a:lnTo>
                    <a:pt x="1182806" y="1325272"/>
                  </a:lnTo>
                  <a:lnTo>
                    <a:pt x="0" y="1325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574470" y="3831636"/>
              <a:ext cx="2531013" cy="296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03"/>
                </a:lnSpc>
              </a:pPr>
              <a:r>
                <a:rPr lang="en-US" sz="1542" b="1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7161 Observations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42881"/>
              <a:ext cx="2726360" cy="560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03"/>
                </a:lnSpc>
              </a:pPr>
              <a:r>
                <a:rPr lang="en-US" sz="1542" b="1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train_insurance.xlsx</a:t>
              </a:r>
            </a:p>
            <a:p>
              <a:pPr algn="ctr">
                <a:lnSpc>
                  <a:spcPts val="1603"/>
                </a:lnSpc>
              </a:pPr>
              <a:r>
                <a:rPr lang="en-US" sz="1542" b="1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(5014, 13)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256316" y="1494484"/>
              <a:ext cx="2411444" cy="560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03"/>
                </a:lnSpc>
              </a:pPr>
              <a:r>
                <a:rPr lang="en-US" sz="1542" b="1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testinsurance.xlsx</a:t>
              </a:r>
            </a:p>
            <a:p>
              <a:pPr algn="ctr">
                <a:lnSpc>
                  <a:spcPts val="1603"/>
                </a:lnSpc>
              </a:pPr>
              <a:r>
                <a:rPr lang="en-US" sz="1542" b="1">
                  <a:solidFill>
                    <a:srgbClr val="021E47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(2147, 13)</a:t>
              </a:r>
            </a:p>
          </p:txBody>
        </p:sp>
        <p:sp>
          <p:nvSpPr>
            <p:cNvPr id="23" name="Freeform 23"/>
            <p:cNvSpPr/>
            <p:nvPr/>
          </p:nvSpPr>
          <p:spPr>
            <a:xfrm rot="5400000">
              <a:off x="2066987" y="870218"/>
              <a:ext cx="1545978" cy="4136397"/>
            </a:xfrm>
            <a:custGeom>
              <a:avLst/>
              <a:gdLst/>
              <a:ahLst/>
              <a:cxnLst/>
              <a:rect l="l" t="t" r="r" b="b"/>
              <a:pathLst>
                <a:path w="1545978" h="4136397">
                  <a:moveTo>
                    <a:pt x="0" y="0"/>
                  </a:moveTo>
                  <a:lnTo>
                    <a:pt x="1545978" y="0"/>
                  </a:lnTo>
                  <a:lnTo>
                    <a:pt x="1545978" y="4136397"/>
                  </a:lnTo>
                  <a:lnTo>
                    <a:pt x="0" y="4136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8" name="Freeform 28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9" name="Group 29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51" name="AutoShape 51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55" name="Freeform 55"/>
          <p:cNvSpPr/>
          <p:nvPr/>
        </p:nvSpPr>
        <p:spPr>
          <a:xfrm>
            <a:off x="7883628" y="5185895"/>
            <a:ext cx="3557853" cy="2936531"/>
          </a:xfrm>
          <a:custGeom>
            <a:avLst/>
            <a:gdLst/>
            <a:ahLst/>
            <a:cxnLst/>
            <a:rect l="l" t="t" r="r" b="b"/>
            <a:pathLst>
              <a:path w="3557853" h="2936531">
                <a:moveTo>
                  <a:pt x="0" y="0"/>
                </a:moveTo>
                <a:lnTo>
                  <a:pt x="3557853" y="0"/>
                </a:lnTo>
                <a:lnTo>
                  <a:pt x="3557853" y="2936531"/>
                </a:lnTo>
                <a:lnTo>
                  <a:pt x="0" y="29365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8479" b="-10552"/>
            </a:stretch>
          </a:blipFill>
        </p:spPr>
      </p:sp>
      <p:sp>
        <p:nvSpPr>
          <p:cNvPr id="56" name="Freeform 56"/>
          <p:cNvSpPr/>
          <p:nvPr/>
        </p:nvSpPr>
        <p:spPr>
          <a:xfrm rot="5400000">
            <a:off x="11439654" y="2805868"/>
            <a:ext cx="6250459" cy="4760054"/>
          </a:xfrm>
          <a:custGeom>
            <a:avLst/>
            <a:gdLst/>
            <a:ahLst/>
            <a:cxnLst/>
            <a:rect l="l" t="t" r="r" b="b"/>
            <a:pathLst>
              <a:path w="6250459" h="4760054">
                <a:moveTo>
                  <a:pt x="0" y="0"/>
                </a:moveTo>
                <a:lnTo>
                  <a:pt x="6250459" y="0"/>
                </a:lnTo>
                <a:lnTo>
                  <a:pt x="6250459" y="4760054"/>
                </a:lnTo>
                <a:lnTo>
                  <a:pt x="0" y="476005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6859498" y="8396850"/>
            <a:ext cx="10781904" cy="754733"/>
          </a:xfrm>
          <a:custGeom>
            <a:avLst/>
            <a:gdLst/>
            <a:ahLst/>
            <a:cxnLst/>
            <a:rect l="l" t="t" r="r" b="b"/>
            <a:pathLst>
              <a:path w="10781904" h="754733">
                <a:moveTo>
                  <a:pt x="0" y="0"/>
                </a:moveTo>
                <a:lnTo>
                  <a:pt x="10781904" y="0"/>
                </a:lnTo>
                <a:lnTo>
                  <a:pt x="10781904" y="754733"/>
                </a:lnTo>
                <a:lnTo>
                  <a:pt x="0" y="75473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8604907" y="1132926"/>
            <a:ext cx="764494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1-EXPLORATION DES DONNÉES :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56257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6919874" y="2942811"/>
            <a:ext cx="98231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1699" b="1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Colonne Vide !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538240" y="1781175"/>
            <a:ext cx="4174738" cy="50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1"/>
              </a:lnSpc>
              <a:spcBef>
                <a:spcPct val="0"/>
              </a:spcBef>
            </a:pPr>
            <a:r>
              <a:rPr lang="en-US" sz="1486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Top des colonnes avec valeurs manquantes:</a:t>
            </a:r>
          </a:p>
          <a:p>
            <a:pPr algn="ctr">
              <a:lnSpc>
                <a:spcPts val="2081"/>
              </a:lnSpc>
              <a:spcBef>
                <a:spcPct val="0"/>
              </a:spcBef>
            </a:pPr>
            <a:endParaRPr lang="en-US" sz="1486" b="1" i="1">
              <a:solidFill>
                <a:srgbClr val="00000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92683" y="-7142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646338" y="1052659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48" name="Freeform 48"/>
          <p:cNvSpPr/>
          <p:nvPr/>
        </p:nvSpPr>
        <p:spPr>
          <a:xfrm>
            <a:off x="8695412" y="2053677"/>
            <a:ext cx="7463932" cy="6559796"/>
          </a:xfrm>
          <a:custGeom>
            <a:avLst/>
            <a:gdLst/>
            <a:ahLst/>
            <a:cxnLst/>
            <a:rect l="l" t="t" r="r" b="b"/>
            <a:pathLst>
              <a:path w="7463932" h="6559796">
                <a:moveTo>
                  <a:pt x="0" y="0"/>
                </a:moveTo>
                <a:lnTo>
                  <a:pt x="7463932" y="0"/>
                </a:lnTo>
                <a:lnTo>
                  <a:pt x="7463932" y="6559796"/>
                </a:lnTo>
                <a:lnTo>
                  <a:pt x="0" y="65597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8604907" y="1132926"/>
            <a:ext cx="764494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1-EXPLORATION DES DONNÉES :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2683" y="-7142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48" name="Freeform 48"/>
          <p:cNvSpPr/>
          <p:nvPr/>
        </p:nvSpPr>
        <p:spPr>
          <a:xfrm>
            <a:off x="6687766" y="2255078"/>
            <a:ext cx="3667052" cy="3052821"/>
          </a:xfrm>
          <a:custGeom>
            <a:avLst/>
            <a:gdLst/>
            <a:ahLst/>
            <a:cxnLst/>
            <a:rect l="l" t="t" r="r" b="b"/>
            <a:pathLst>
              <a:path w="3667052" h="3052821">
                <a:moveTo>
                  <a:pt x="0" y="0"/>
                </a:moveTo>
                <a:lnTo>
                  <a:pt x="3667052" y="0"/>
                </a:lnTo>
                <a:lnTo>
                  <a:pt x="3667052" y="3052821"/>
                </a:lnTo>
                <a:lnTo>
                  <a:pt x="0" y="3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0000" b="-99999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107982" y="2255078"/>
            <a:ext cx="3725118" cy="3052821"/>
          </a:xfrm>
          <a:custGeom>
            <a:avLst/>
            <a:gdLst/>
            <a:ahLst/>
            <a:cxnLst/>
            <a:rect l="l" t="t" r="r" b="b"/>
            <a:pathLst>
              <a:path w="3725118" h="3052821">
                <a:moveTo>
                  <a:pt x="0" y="0"/>
                </a:moveTo>
                <a:lnTo>
                  <a:pt x="3725119" y="0"/>
                </a:lnTo>
                <a:lnTo>
                  <a:pt x="3725119" y="3052821"/>
                </a:lnTo>
                <a:lnTo>
                  <a:pt x="0" y="3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99999" r="-96882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0373868" y="2236678"/>
            <a:ext cx="3715064" cy="3071221"/>
          </a:xfrm>
          <a:custGeom>
            <a:avLst/>
            <a:gdLst/>
            <a:ahLst/>
            <a:cxnLst/>
            <a:rect l="l" t="t" r="r" b="b"/>
            <a:pathLst>
              <a:path w="3715064" h="3071221">
                <a:moveTo>
                  <a:pt x="0" y="0"/>
                </a:moveTo>
                <a:lnTo>
                  <a:pt x="3715064" y="0"/>
                </a:lnTo>
                <a:lnTo>
                  <a:pt x="3715064" y="3071221"/>
                </a:lnTo>
                <a:lnTo>
                  <a:pt x="0" y="30712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97415" b="-98801"/>
            </a:stretch>
          </a:blipFill>
        </p:spPr>
      </p:sp>
      <p:sp>
        <p:nvSpPr>
          <p:cNvPr id="51" name="AutoShape 51"/>
          <p:cNvSpPr/>
          <p:nvPr/>
        </p:nvSpPr>
        <p:spPr>
          <a:xfrm>
            <a:off x="11900026" y="7411687"/>
            <a:ext cx="105470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2" name="Freeform 52"/>
          <p:cNvSpPr/>
          <p:nvPr/>
        </p:nvSpPr>
        <p:spPr>
          <a:xfrm>
            <a:off x="7960354" y="5894032"/>
            <a:ext cx="3671253" cy="3035311"/>
          </a:xfrm>
          <a:custGeom>
            <a:avLst/>
            <a:gdLst/>
            <a:ahLst/>
            <a:cxnLst/>
            <a:rect l="l" t="t" r="r" b="b"/>
            <a:pathLst>
              <a:path w="3671253" h="3035311">
                <a:moveTo>
                  <a:pt x="0" y="0"/>
                </a:moveTo>
                <a:lnTo>
                  <a:pt x="3671253" y="0"/>
                </a:lnTo>
                <a:lnTo>
                  <a:pt x="3671253" y="3035310"/>
                </a:lnTo>
                <a:lnTo>
                  <a:pt x="0" y="30353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9771" t="-101153"/>
            </a:stretch>
          </a:blipFill>
        </p:spPr>
      </p:sp>
      <p:grpSp>
        <p:nvGrpSpPr>
          <p:cNvPr id="53" name="Group 53"/>
          <p:cNvGrpSpPr/>
          <p:nvPr/>
        </p:nvGrpSpPr>
        <p:grpSpPr>
          <a:xfrm>
            <a:off x="12560345" y="5822249"/>
            <a:ext cx="4698955" cy="2943894"/>
            <a:chOff x="0" y="0"/>
            <a:chExt cx="6265274" cy="3925192"/>
          </a:xfrm>
        </p:grpSpPr>
        <p:sp>
          <p:nvSpPr>
            <p:cNvPr id="54" name="Freeform 54"/>
            <p:cNvSpPr/>
            <p:nvPr/>
          </p:nvSpPr>
          <p:spPr>
            <a:xfrm>
              <a:off x="650615" y="0"/>
              <a:ext cx="4755699" cy="3925192"/>
            </a:xfrm>
            <a:custGeom>
              <a:avLst/>
              <a:gdLst/>
              <a:ahLst/>
              <a:cxnLst/>
              <a:rect l="l" t="t" r="r" b="b"/>
              <a:pathLst>
                <a:path w="4755699" h="3925192">
                  <a:moveTo>
                    <a:pt x="0" y="0"/>
                  </a:moveTo>
                  <a:lnTo>
                    <a:pt x="4755699" y="0"/>
                  </a:lnTo>
                  <a:lnTo>
                    <a:pt x="4755699" y="3925192"/>
                  </a:lnTo>
                  <a:lnTo>
                    <a:pt x="0" y="3925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18479" b="-10552"/>
              </a:stretch>
            </a:blipFill>
          </p:spPr>
        </p:sp>
        <p:grpSp>
          <p:nvGrpSpPr>
            <p:cNvPr id="55" name="Group 55"/>
            <p:cNvGrpSpPr/>
            <p:nvPr/>
          </p:nvGrpSpPr>
          <p:grpSpPr>
            <a:xfrm>
              <a:off x="441419" y="3469192"/>
              <a:ext cx="1467891" cy="456001"/>
              <a:chOff x="0" y="0"/>
              <a:chExt cx="318062" cy="9880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18062" cy="98806"/>
              </a:xfrm>
              <a:custGeom>
                <a:avLst/>
                <a:gdLst/>
                <a:ahLst/>
                <a:cxnLst/>
                <a:rect l="l" t="t" r="r" b="b"/>
                <a:pathLst>
                  <a:path w="318062" h="98806">
                    <a:moveTo>
                      <a:pt x="0" y="0"/>
                    </a:moveTo>
                    <a:lnTo>
                      <a:pt x="318062" y="0"/>
                    </a:lnTo>
                    <a:lnTo>
                      <a:pt x="318062" y="98806"/>
                    </a:lnTo>
                    <a:lnTo>
                      <a:pt x="0" y="988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57150"/>
                <a:ext cx="318062" cy="155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21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4179324" y="7764"/>
              <a:ext cx="1467891" cy="456001"/>
              <a:chOff x="0" y="0"/>
              <a:chExt cx="318062" cy="98806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318062" cy="98806"/>
              </a:xfrm>
              <a:custGeom>
                <a:avLst/>
                <a:gdLst/>
                <a:ahLst/>
                <a:cxnLst/>
                <a:rect l="l" t="t" r="r" b="b"/>
                <a:pathLst>
                  <a:path w="318062" h="98806">
                    <a:moveTo>
                      <a:pt x="0" y="0"/>
                    </a:moveTo>
                    <a:lnTo>
                      <a:pt x="318062" y="0"/>
                    </a:lnTo>
                    <a:lnTo>
                      <a:pt x="318062" y="98806"/>
                    </a:lnTo>
                    <a:lnTo>
                      <a:pt x="0" y="988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57150"/>
                <a:ext cx="318062" cy="155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21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777544" y="2550542"/>
              <a:ext cx="847933" cy="468555"/>
              <a:chOff x="0" y="0"/>
              <a:chExt cx="167493" cy="92554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67493" cy="92554"/>
              </a:xfrm>
              <a:custGeom>
                <a:avLst/>
                <a:gdLst/>
                <a:ahLst/>
                <a:cxnLst/>
                <a:rect l="l" t="t" r="r" b="b"/>
                <a:pathLst>
                  <a:path w="167493" h="92554">
                    <a:moveTo>
                      <a:pt x="0" y="0"/>
                    </a:moveTo>
                    <a:lnTo>
                      <a:pt x="167493" y="0"/>
                    </a:lnTo>
                    <a:lnTo>
                      <a:pt x="167493" y="92554"/>
                    </a:lnTo>
                    <a:lnTo>
                      <a:pt x="0" y="92554"/>
                    </a:lnTo>
                    <a:close/>
                  </a:path>
                </a:pathLst>
              </a:custGeom>
              <a:solidFill>
                <a:srgbClr val="C7DD7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57150"/>
                <a:ext cx="167493" cy="149704"/>
              </a:xfrm>
              <a:prstGeom prst="rect">
                <a:avLst/>
              </a:prstGeom>
            </p:spPr>
            <p:txBody>
              <a:bodyPr lIns="55725" tIns="55725" rIns="55725" bIns="55725" rtlCol="0" anchor="ctr"/>
              <a:lstStyle/>
              <a:p>
                <a:pPr algn="ctr">
                  <a:lnSpc>
                    <a:spcPts val="3621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3303880" y="856851"/>
              <a:ext cx="847933" cy="468555"/>
              <a:chOff x="0" y="0"/>
              <a:chExt cx="167493" cy="92554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67493" cy="92554"/>
              </a:xfrm>
              <a:custGeom>
                <a:avLst/>
                <a:gdLst/>
                <a:ahLst/>
                <a:cxnLst/>
                <a:rect l="l" t="t" r="r" b="b"/>
                <a:pathLst>
                  <a:path w="167493" h="92554">
                    <a:moveTo>
                      <a:pt x="0" y="0"/>
                    </a:moveTo>
                    <a:lnTo>
                      <a:pt x="167493" y="0"/>
                    </a:lnTo>
                    <a:lnTo>
                      <a:pt x="167493" y="92554"/>
                    </a:lnTo>
                    <a:lnTo>
                      <a:pt x="0" y="92554"/>
                    </a:lnTo>
                    <a:close/>
                  </a:path>
                </a:pathLst>
              </a:custGeom>
              <a:solidFill>
                <a:srgbClr val="1E4A78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57150"/>
                <a:ext cx="167493" cy="149704"/>
              </a:xfrm>
              <a:prstGeom prst="rect">
                <a:avLst/>
              </a:prstGeom>
            </p:spPr>
            <p:txBody>
              <a:bodyPr lIns="55725" tIns="55725" rIns="55725" bIns="55725" rtlCol="0" anchor="ctr"/>
              <a:lstStyle/>
              <a:p>
                <a:pPr algn="ctr">
                  <a:lnSpc>
                    <a:spcPts val="3621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0" y="3227271"/>
              <a:ext cx="2005939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77.97%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4259335" y="291084"/>
              <a:ext cx="2005939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22.03%</a:t>
              </a:r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8604907" y="1132926"/>
            <a:ext cx="764494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1-EXPLORATION DES DONNÉES :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6102962" y="7986336"/>
            <a:ext cx="130880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39"/>
              </a:lnSpc>
              <a:spcBef>
                <a:spcPct val="0"/>
              </a:spcBef>
            </a:pPr>
            <a:r>
              <a:rPr lang="en-US" sz="1699" b="1" u="none" strike="noStrike">
                <a:solidFill>
                  <a:srgbClr val="DA3325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Imbalanced data ! 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2683" y="-7142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998174" y="-2341776"/>
            <a:ext cx="4229731" cy="5362575"/>
          </a:xfrm>
          <a:custGeom>
            <a:avLst/>
            <a:gdLst/>
            <a:ahLst/>
            <a:cxnLst/>
            <a:rect l="l" t="t" r="r" b="b"/>
            <a:pathLst>
              <a:path w="4229731" h="5362575">
                <a:moveTo>
                  <a:pt x="0" y="5362575"/>
                </a:moveTo>
                <a:lnTo>
                  <a:pt x="4229731" y="5362575"/>
                </a:lnTo>
                <a:lnTo>
                  <a:pt x="4229731" y="0"/>
                </a:lnTo>
                <a:lnTo>
                  <a:pt x="0" y="0"/>
                </a:lnTo>
                <a:lnTo>
                  <a:pt x="0" y="5362575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757364" y="9124950"/>
            <a:ext cx="2289647" cy="789928"/>
          </a:xfrm>
          <a:custGeom>
            <a:avLst/>
            <a:gdLst/>
            <a:ahLst/>
            <a:cxnLst/>
            <a:rect l="l" t="t" r="r" b="b"/>
            <a:pathLst>
              <a:path w="2289647" h="789928">
                <a:moveTo>
                  <a:pt x="0" y="0"/>
                </a:moveTo>
                <a:lnTo>
                  <a:pt x="2289647" y="0"/>
                </a:lnTo>
                <a:lnTo>
                  <a:pt x="2289647" y="789928"/>
                </a:lnTo>
                <a:lnTo>
                  <a:pt x="0" y="78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6959947" y="2480554"/>
            <a:ext cx="598705" cy="1080490"/>
          </a:xfrm>
          <a:custGeom>
            <a:avLst/>
            <a:gdLst/>
            <a:ahLst/>
            <a:cxnLst/>
            <a:rect l="l" t="t" r="r" b="b"/>
            <a:pathLst>
              <a:path w="598705" h="1080490">
                <a:moveTo>
                  <a:pt x="0" y="0"/>
                </a:moveTo>
                <a:lnTo>
                  <a:pt x="598706" y="0"/>
                </a:lnTo>
                <a:lnTo>
                  <a:pt x="598706" y="1080490"/>
                </a:lnTo>
                <a:lnTo>
                  <a:pt x="0" y="108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47943" r="-3474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197712" y="9515475"/>
            <a:ext cx="32682952" cy="3385803"/>
            <a:chOff x="0" y="0"/>
            <a:chExt cx="43577270" cy="4514404"/>
          </a:xfrm>
        </p:grpSpPr>
        <p:sp>
          <p:nvSpPr>
            <p:cNvPr id="6" name="AutoShape 6"/>
            <p:cNvSpPr/>
            <p:nvPr/>
          </p:nvSpPr>
          <p:spPr>
            <a:xfrm>
              <a:off x="1596949" y="386904"/>
              <a:ext cx="19508700" cy="0"/>
            </a:xfrm>
            <a:prstGeom prst="line">
              <a:avLst/>
            </a:prstGeom>
            <a:ln w="50800" cap="flat">
              <a:solidFill>
                <a:srgbClr val="174A7C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24068570" y="391072"/>
              <a:ext cx="19508700" cy="0"/>
            </a:xfrm>
            <a:prstGeom prst="line">
              <a:avLst/>
            </a:prstGeom>
            <a:ln w="50800" cap="flat">
              <a:solidFill>
                <a:srgbClr val="1E4C7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0785189" y="0"/>
              <a:ext cx="4288327" cy="1551033"/>
              <a:chOff x="0" y="0"/>
              <a:chExt cx="1022550" cy="3698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22550" cy="369843"/>
              </a:xfrm>
              <a:custGeom>
                <a:avLst/>
                <a:gdLst/>
                <a:ahLst/>
                <a:cxnLst/>
                <a:rect l="l" t="t" r="r" b="b"/>
                <a:pathLst>
                  <a:path w="1022550" h="369843">
                    <a:moveTo>
                      <a:pt x="122764" y="0"/>
                    </a:moveTo>
                    <a:lnTo>
                      <a:pt x="899787" y="0"/>
                    </a:lnTo>
                    <a:cubicBezTo>
                      <a:pt x="932346" y="0"/>
                      <a:pt x="963571" y="12934"/>
                      <a:pt x="986594" y="35957"/>
                    </a:cubicBezTo>
                    <a:cubicBezTo>
                      <a:pt x="1009616" y="58979"/>
                      <a:pt x="1022550" y="90205"/>
                      <a:pt x="1022550" y="122764"/>
                    </a:cubicBezTo>
                    <a:lnTo>
                      <a:pt x="1022550" y="247080"/>
                    </a:lnTo>
                    <a:cubicBezTo>
                      <a:pt x="1022550" y="314880"/>
                      <a:pt x="967587" y="369843"/>
                      <a:pt x="899787" y="369843"/>
                    </a:cubicBezTo>
                    <a:lnTo>
                      <a:pt x="122764" y="369843"/>
                    </a:lnTo>
                    <a:cubicBezTo>
                      <a:pt x="90205" y="369843"/>
                      <a:pt x="58979" y="356909"/>
                      <a:pt x="35957" y="333887"/>
                    </a:cubicBezTo>
                    <a:cubicBezTo>
                      <a:pt x="12934" y="310864"/>
                      <a:pt x="0" y="279639"/>
                      <a:pt x="0" y="247080"/>
                    </a:cubicBezTo>
                    <a:lnTo>
                      <a:pt x="0" y="122764"/>
                    </a:lnTo>
                    <a:cubicBezTo>
                      <a:pt x="0" y="90205"/>
                      <a:pt x="12934" y="58979"/>
                      <a:pt x="35957" y="35957"/>
                    </a:cubicBezTo>
                    <a:cubicBezTo>
                      <a:pt x="58979" y="12934"/>
                      <a:pt x="90205" y="0"/>
                      <a:pt x="122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2550" cy="4079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99604"/>
              <a:ext cx="27055836" cy="4114800"/>
              <a:chOff x="0" y="0"/>
              <a:chExt cx="534436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43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344363" h="812800">
                    <a:moveTo>
                      <a:pt x="0" y="0"/>
                    </a:moveTo>
                    <a:lnTo>
                      <a:pt x="5344363" y="0"/>
                    </a:lnTo>
                    <a:lnTo>
                      <a:pt x="53443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344363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598713" y="1028700"/>
            <a:ext cx="11303474" cy="8234216"/>
            <a:chOff x="0" y="0"/>
            <a:chExt cx="2977047" cy="21686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7047" cy="2168683"/>
            </a:xfrm>
            <a:custGeom>
              <a:avLst/>
              <a:gdLst/>
              <a:ahLst/>
              <a:cxnLst/>
              <a:rect l="l" t="t" r="r" b="b"/>
              <a:pathLst>
                <a:path w="2977047" h="2168683">
                  <a:moveTo>
                    <a:pt x="0" y="0"/>
                  </a:moveTo>
                  <a:lnTo>
                    <a:pt x="2977047" y="0"/>
                  </a:lnTo>
                  <a:lnTo>
                    <a:pt x="2977047" y="2168683"/>
                  </a:lnTo>
                  <a:lnTo>
                    <a:pt x="0" y="216868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1E4C7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77047" cy="220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6"/>
                </a:lnSpc>
              </a:pPr>
              <a:r>
                <a:rPr lang="en-US" sz="2231" i="1" spc="397">
                  <a:solidFill>
                    <a:srgbClr val="FFFFFF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les deux premières lignes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-43943"/>
            <a:ext cx="18288000" cy="900259"/>
            <a:chOff x="0" y="0"/>
            <a:chExt cx="4816593" cy="237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37105"/>
            </a:xfrm>
            <a:custGeom>
              <a:avLst/>
              <a:gdLst/>
              <a:ahLst/>
              <a:cxnLst/>
              <a:rect l="l" t="t" r="r" b="b"/>
              <a:pathLst>
                <a:path w="4816592" h="237105">
                  <a:moveTo>
                    <a:pt x="0" y="0"/>
                  </a:moveTo>
                  <a:lnTo>
                    <a:pt x="4816592" y="0"/>
                  </a:lnTo>
                  <a:lnTo>
                    <a:pt x="4816592" y="237105"/>
                  </a:lnTo>
                  <a:lnTo>
                    <a:pt x="0" y="237105"/>
                  </a:lnTo>
                  <a:close/>
                </a:path>
              </a:pathLst>
            </a:custGeom>
            <a:solidFill>
              <a:srgbClr val="1E4C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42875"/>
              <a:ext cx="4816593" cy="379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76150" y="-6991161"/>
            <a:ext cx="2207019" cy="8848536"/>
            <a:chOff x="0" y="0"/>
            <a:chExt cx="2942692" cy="11798048"/>
          </a:xfrm>
        </p:grpSpPr>
        <p:sp>
          <p:nvSpPr>
            <p:cNvPr id="21" name="Freeform 21"/>
            <p:cNvSpPr/>
            <p:nvPr/>
          </p:nvSpPr>
          <p:spPr>
            <a:xfrm>
              <a:off x="1094141" y="0"/>
              <a:ext cx="1848550" cy="1142140"/>
            </a:xfrm>
            <a:custGeom>
              <a:avLst/>
              <a:gdLst/>
              <a:ahLst/>
              <a:cxnLst/>
              <a:rect l="l" t="t" r="r" b="b"/>
              <a:pathLst>
                <a:path w="1848550" h="1142140">
                  <a:moveTo>
                    <a:pt x="0" y="0"/>
                  </a:moveTo>
                  <a:lnTo>
                    <a:pt x="1848551" y="0"/>
                  </a:lnTo>
                  <a:lnTo>
                    <a:pt x="1848551" y="1142140"/>
                  </a:lnTo>
                  <a:lnTo>
                    <a:pt x="0" y="11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 l="-44877" t="-283791" r="-1042743" b="-22889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-5351953" y="5351953"/>
              <a:ext cx="11798048" cy="1094141"/>
              <a:chOff x="0" y="0"/>
              <a:chExt cx="2068384" cy="1918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68384" cy="191820"/>
              </a:xfrm>
              <a:custGeom>
                <a:avLst/>
                <a:gdLst/>
                <a:ahLst/>
                <a:cxnLst/>
                <a:rect l="l" t="t" r="r" b="b"/>
                <a:pathLst>
                  <a:path w="2068384" h="191820">
                    <a:moveTo>
                      <a:pt x="1865184" y="0"/>
                    </a:moveTo>
                    <a:lnTo>
                      <a:pt x="0" y="0"/>
                    </a:lnTo>
                    <a:lnTo>
                      <a:pt x="203200" y="191820"/>
                    </a:lnTo>
                    <a:lnTo>
                      <a:pt x="2068384" y="191820"/>
                    </a:lnTo>
                    <a:lnTo>
                      <a:pt x="1865184" y="0"/>
                    </a:lnTo>
                    <a:close/>
                  </a:path>
                </a:pathLst>
              </a:custGeom>
              <a:solidFill>
                <a:srgbClr val="C4E55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28575"/>
                <a:ext cx="1865184" cy="163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0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-5400000">
              <a:off x="741828" y="352313"/>
              <a:ext cx="1142140" cy="437513"/>
            </a:xfrm>
            <a:custGeom>
              <a:avLst/>
              <a:gdLst/>
              <a:ahLst/>
              <a:cxnLst/>
              <a:rect l="l" t="t" r="r" b="b"/>
              <a:pathLst>
                <a:path w="1142140" h="437513">
                  <a:moveTo>
                    <a:pt x="0" y="0"/>
                  </a:moveTo>
                  <a:lnTo>
                    <a:pt x="1142140" y="0"/>
                  </a:lnTo>
                  <a:lnTo>
                    <a:pt x="1142140" y="437514"/>
                  </a:lnTo>
                  <a:lnTo>
                    <a:pt x="0" y="43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0000"/>
              </a:blip>
              <a:stretch>
                <a:fillRect l="-108011" t="-71408" r="-108424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65782" y="1928254"/>
            <a:ext cx="5547783" cy="6515282"/>
            <a:chOff x="0" y="0"/>
            <a:chExt cx="7397044" cy="868704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89814" cy="1486239"/>
              <a:chOff x="0" y="0"/>
              <a:chExt cx="1307545" cy="38180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81098"/>
              <a:ext cx="5089814" cy="577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Exploration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2386596"/>
              <a:ext cx="5089814" cy="1493400"/>
              <a:chOff x="0" y="0"/>
              <a:chExt cx="1307545" cy="38364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07545" cy="383646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3646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6933"/>
                    </a:lnTo>
                    <a:cubicBezTo>
                      <a:pt x="1307545" y="331392"/>
                      <a:pt x="1255291" y="383646"/>
                      <a:pt x="1190832" y="383646"/>
                    </a:cubicBezTo>
                    <a:lnTo>
                      <a:pt x="116713" y="383646"/>
                    </a:lnTo>
                    <a:cubicBezTo>
                      <a:pt x="52254" y="383646"/>
                      <a:pt x="0" y="331392"/>
                      <a:pt x="0" y="266933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DFE1E6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307545" cy="431271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71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8676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Prétraitement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235481" y="5234349"/>
              <a:ext cx="1957447" cy="471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167" b="1" i="1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  </a:t>
              </a:r>
              <a:r>
                <a:rPr lang="en-US" sz="2167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Modèles 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7159789"/>
              <a:ext cx="5089814" cy="1527253"/>
              <a:chOff x="0" y="0"/>
              <a:chExt cx="1307545" cy="3923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07545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92343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75630"/>
                    </a:lnTo>
                    <a:cubicBezTo>
                      <a:pt x="1307545" y="340089"/>
                      <a:pt x="1255291" y="392343"/>
                      <a:pt x="1190832" y="392343"/>
                    </a:cubicBezTo>
                    <a:lnTo>
                      <a:pt x="116713" y="392343"/>
                    </a:lnTo>
                    <a:cubicBezTo>
                      <a:pt x="52254" y="392343"/>
                      <a:pt x="0" y="340089"/>
                      <a:pt x="0" y="275630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307545" cy="430443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0" y="7661394"/>
              <a:ext cx="508981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Validation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4773193"/>
              <a:ext cx="5089814" cy="1486239"/>
              <a:chOff x="0" y="0"/>
              <a:chExt cx="1307545" cy="38180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07545" cy="381807"/>
              </a:xfrm>
              <a:custGeom>
                <a:avLst/>
                <a:gdLst/>
                <a:ahLst/>
                <a:cxnLst/>
                <a:rect l="l" t="t" r="r" b="b"/>
                <a:pathLst>
                  <a:path w="1307545" h="381807">
                    <a:moveTo>
                      <a:pt x="116713" y="0"/>
                    </a:moveTo>
                    <a:lnTo>
                      <a:pt x="1190832" y="0"/>
                    </a:lnTo>
                    <a:cubicBezTo>
                      <a:pt x="1255291" y="0"/>
                      <a:pt x="1307545" y="52254"/>
                      <a:pt x="1307545" y="116713"/>
                    </a:cubicBezTo>
                    <a:lnTo>
                      <a:pt x="1307545" y="265094"/>
                    </a:lnTo>
                    <a:cubicBezTo>
                      <a:pt x="1307545" y="329552"/>
                      <a:pt x="1255291" y="381807"/>
                      <a:pt x="1190832" y="381807"/>
                    </a:cubicBezTo>
                    <a:lnTo>
                      <a:pt x="116713" y="381807"/>
                    </a:lnTo>
                    <a:cubicBezTo>
                      <a:pt x="52254" y="381807"/>
                      <a:pt x="0" y="329552"/>
                      <a:pt x="0" y="265094"/>
                    </a:cubicBezTo>
                    <a:lnTo>
                      <a:pt x="0" y="116713"/>
                    </a:lnTo>
                    <a:cubicBezTo>
                      <a:pt x="0" y="52254"/>
                      <a:pt x="52254" y="0"/>
                      <a:pt x="1167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E4C7C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307545" cy="419907"/>
              </a:xfrm>
              <a:prstGeom prst="rect">
                <a:avLst/>
              </a:prstGeom>
            </p:spPr>
            <p:txBody>
              <a:bodyPr lIns="42083" tIns="42083" rIns="42083" bIns="42083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962840" y="5254291"/>
              <a:ext cx="3164134" cy="574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 i="1" u="none" strike="noStrike">
                  <a:solidFill>
                    <a:srgbClr val="000000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Classification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5089814" y="5536819"/>
              <a:ext cx="305957" cy="0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V="1">
              <a:off x="5089814" y="5505570"/>
              <a:ext cx="1967551" cy="2417845"/>
            </a:xfrm>
            <a:prstGeom prst="line">
              <a:avLst/>
            </a:prstGeom>
            <a:ln w="35364" cap="flat">
              <a:solidFill>
                <a:srgbClr val="000000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2544907" y="1486239"/>
              <a:ext cx="0" cy="900357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2544907" y="3879997"/>
              <a:ext cx="0" cy="893196"/>
            </a:xfrm>
            <a:prstGeom prst="line">
              <a:avLst/>
            </a:prstGeom>
            <a:ln w="47153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1414258" y="3099262"/>
            <a:ext cx="2694373" cy="762528"/>
            <a:chOff x="0" y="0"/>
            <a:chExt cx="922893" cy="26118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22893" cy="261186"/>
            </a:xfrm>
            <a:custGeom>
              <a:avLst/>
              <a:gdLst/>
              <a:ahLst/>
              <a:cxnLst/>
              <a:rect l="l" t="t" r="r" b="b"/>
              <a:pathLst>
                <a:path w="922893" h="261186">
                  <a:moveTo>
                    <a:pt x="130593" y="0"/>
                  </a:moveTo>
                  <a:lnTo>
                    <a:pt x="792300" y="0"/>
                  </a:lnTo>
                  <a:cubicBezTo>
                    <a:pt x="826935" y="0"/>
                    <a:pt x="860152" y="13759"/>
                    <a:pt x="884643" y="38250"/>
                  </a:cubicBezTo>
                  <a:cubicBezTo>
                    <a:pt x="909134" y="62741"/>
                    <a:pt x="922893" y="95957"/>
                    <a:pt x="922893" y="130593"/>
                  </a:cubicBezTo>
                  <a:lnTo>
                    <a:pt x="922893" y="130593"/>
                  </a:lnTo>
                  <a:cubicBezTo>
                    <a:pt x="922893" y="165228"/>
                    <a:pt x="909134" y="198445"/>
                    <a:pt x="884643" y="222936"/>
                  </a:cubicBezTo>
                  <a:cubicBezTo>
                    <a:pt x="860152" y="247427"/>
                    <a:pt x="826935" y="261186"/>
                    <a:pt x="792300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922893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risk_score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414258" y="2179808"/>
            <a:ext cx="2694373" cy="741423"/>
            <a:chOff x="0" y="0"/>
            <a:chExt cx="922893" cy="25395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22893" cy="253957"/>
            </a:xfrm>
            <a:custGeom>
              <a:avLst/>
              <a:gdLst/>
              <a:ahLst/>
              <a:cxnLst/>
              <a:rect l="l" t="t" r="r" b="b"/>
              <a:pathLst>
                <a:path w="922893" h="253957">
                  <a:moveTo>
                    <a:pt x="126978" y="0"/>
                  </a:moveTo>
                  <a:lnTo>
                    <a:pt x="795915" y="0"/>
                  </a:lnTo>
                  <a:cubicBezTo>
                    <a:pt x="829591" y="0"/>
                    <a:pt x="861889" y="13378"/>
                    <a:pt x="885702" y="37191"/>
                  </a:cubicBezTo>
                  <a:cubicBezTo>
                    <a:pt x="909515" y="61004"/>
                    <a:pt x="922893" y="93302"/>
                    <a:pt x="922893" y="126978"/>
                  </a:cubicBezTo>
                  <a:lnTo>
                    <a:pt x="922893" y="126978"/>
                  </a:lnTo>
                  <a:cubicBezTo>
                    <a:pt x="922893" y="197107"/>
                    <a:pt x="866043" y="253957"/>
                    <a:pt x="795915" y="253957"/>
                  </a:cubicBezTo>
                  <a:lnTo>
                    <a:pt x="126978" y="253957"/>
                  </a:lnTo>
                  <a:cubicBezTo>
                    <a:pt x="93302" y="253957"/>
                    <a:pt x="61004" y="240579"/>
                    <a:pt x="37191" y="216766"/>
                  </a:cubicBezTo>
                  <a:cubicBezTo>
                    <a:pt x="13378" y="192953"/>
                    <a:pt x="0" y="160655"/>
                    <a:pt x="0" y="126978"/>
                  </a:cubicBezTo>
                  <a:lnTo>
                    <a:pt x="0" y="126978"/>
                  </a:lnTo>
                  <a:cubicBezTo>
                    <a:pt x="0" y="93302"/>
                    <a:pt x="13378" y="61004"/>
                    <a:pt x="37191" y="37191"/>
                  </a:cubicBezTo>
                  <a:cubicBezTo>
                    <a:pt x="61004" y="13378"/>
                    <a:pt x="93302" y="0"/>
                    <a:pt x="126978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922893" cy="301582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policy_id</a:t>
              </a:r>
            </a:p>
          </p:txBody>
        </p:sp>
      </p:grpSp>
      <p:sp>
        <p:nvSpPr>
          <p:cNvPr id="54" name="Freeform 54"/>
          <p:cNvSpPr/>
          <p:nvPr/>
        </p:nvSpPr>
        <p:spPr>
          <a:xfrm>
            <a:off x="14108632" y="2268337"/>
            <a:ext cx="576286" cy="1541903"/>
          </a:xfrm>
          <a:custGeom>
            <a:avLst/>
            <a:gdLst/>
            <a:ahLst/>
            <a:cxnLst/>
            <a:rect l="l" t="t" r="r" b="b"/>
            <a:pathLst>
              <a:path w="576286" h="1541903">
                <a:moveTo>
                  <a:pt x="0" y="0"/>
                </a:moveTo>
                <a:lnTo>
                  <a:pt x="576286" y="0"/>
                </a:lnTo>
                <a:lnTo>
                  <a:pt x="576286" y="1541903"/>
                </a:lnTo>
                <a:lnTo>
                  <a:pt x="0" y="1541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7257720" y="4323308"/>
            <a:ext cx="2694373" cy="762528"/>
            <a:chOff x="0" y="0"/>
            <a:chExt cx="922893" cy="26118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22893" cy="261186"/>
            </a:xfrm>
            <a:custGeom>
              <a:avLst/>
              <a:gdLst/>
              <a:ahLst/>
              <a:cxnLst/>
              <a:rect l="l" t="t" r="r" b="b"/>
              <a:pathLst>
                <a:path w="922893" h="261186">
                  <a:moveTo>
                    <a:pt x="130593" y="0"/>
                  </a:moveTo>
                  <a:lnTo>
                    <a:pt x="792300" y="0"/>
                  </a:lnTo>
                  <a:cubicBezTo>
                    <a:pt x="826935" y="0"/>
                    <a:pt x="860152" y="13759"/>
                    <a:pt x="884643" y="38250"/>
                  </a:cubicBezTo>
                  <a:cubicBezTo>
                    <a:pt x="909134" y="62741"/>
                    <a:pt x="922893" y="95957"/>
                    <a:pt x="922893" y="130593"/>
                  </a:cubicBezTo>
                  <a:lnTo>
                    <a:pt x="922893" y="130593"/>
                  </a:lnTo>
                  <a:cubicBezTo>
                    <a:pt x="922893" y="165228"/>
                    <a:pt x="909134" y="198445"/>
                    <a:pt x="884643" y="222936"/>
                  </a:cubicBezTo>
                  <a:cubicBezTo>
                    <a:pt x="860152" y="247427"/>
                    <a:pt x="826935" y="261186"/>
                    <a:pt x="792300" y="261186"/>
                  </a:cubicBezTo>
                  <a:lnTo>
                    <a:pt x="130593" y="261186"/>
                  </a:lnTo>
                  <a:cubicBezTo>
                    <a:pt x="95957" y="261186"/>
                    <a:pt x="62741" y="247427"/>
                    <a:pt x="38250" y="222936"/>
                  </a:cubicBezTo>
                  <a:cubicBezTo>
                    <a:pt x="13759" y="198445"/>
                    <a:pt x="0" y="165228"/>
                    <a:pt x="0" y="130593"/>
                  </a:cubicBezTo>
                  <a:lnTo>
                    <a:pt x="0" y="130593"/>
                  </a:lnTo>
                  <a:cubicBezTo>
                    <a:pt x="0" y="95957"/>
                    <a:pt x="13759" y="62741"/>
                    <a:pt x="38250" y="38250"/>
                  </a:cubicBezTo>
                  <a:cubicBezTo>
                    <a:pt x="62741" y="13759"/>
                    <a:pt x="95957" y="0"/>
                    <a:pt x="130593" y="0"/>
                  </a:cubicBezTo>
                  <a:close/>
                </a:path>
              </a:pathLst>
            </a:custGeom>
            <a:solidFill>
              <a:srgbClr val="C7DD79"/>
            </a:solidFill>
            <a:ln w="38100" cap="rnd">
              <a:solidFill>
                <a:srgbClr val="FCFEFF"/>
              </a:solidFill>
              <a:prstDash val="solid"/>
              <a:round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922893" cy="318336"/>
            </a:xfrm>
            <a:prstGeom prst="rect">
              <a:avLst/>
            </a:prstGeom>
          </p:spPr>
          <p:txBody>
            <a:bodyPr lIns="39061" tIns="39061" rIns="39061" bIns="39061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year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865782" y="-7146"/>
            <a:ext cx="6876179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SOLUTION PROPOSÉE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669353" y="2786390"/>
            <a:ext cx="3022649" cy="44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À Supprimer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952094" y="4357090"/>
            <a:ext cx="7606559" cy="9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Normalisation KDE + Segmentation automatique en groupes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6835340" y="5647353"/>
            <a:ext cx="10856663" cy="3283498"/>
            <a:chOff x="0" y="0"/>
            <a:chExt cx="14475551" cy="4377997"/>
          </a:xfrm>
        </p:grpSpPr>
        <p:sp>
          <p:nvSpPr>
            <p:cNvPr id="62" name="Freeform 62"/>
            <p:cNvSpPr/>
            <p:nvPr/>
          </p:nvSpPr>
          <p:spPr>
            <a:xfrm>
              <a:off x="0" y="1417566"/>
              <a:ext cx="3510308" cy="2922331"/>
            </a:xfrm>
            <a:custGeom>
              <a:avLst/>
              <a:gdLst/>
              <a:ahLst/>
              <a:cxnLst/>
              <a:rect l="l" t="t" r="r" b="b"/>
              <a:pathLst>
                <a:path w="3510308" h="2922331">
                  <a:moveTo>
                    <a:pt x="0" y="0"/>
                  </a:moveTo>
                  <a:lnTo>
                    <a:pt x="3510308" y="0"/>
                  </a:lnTo>
                  <a:lnTo>
                    <a:pt x="3510308" y="2922331"/>
                  </a:lnTo>
                  <a:lnTo>
                    <a:pt x="0" y="2922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100000" b="-99999"/>
              </a:stretch>
            </a:blipFill>
          </p:spPr>
        </p:sp>
        <p:sp>
          <p:nvSpPr>
            <p:cNvPr id="63" name="TextBox 63"/>
            <p:cNvSpPr txBox="1"/>
            <p:nvPr/>
          </p:nvSpPr>
          <p:spPr>
            <a:xfrm>
              <a:off x="1400425" y="579145"/>
              <a:ext cx="1176645" cy="57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u="none" strike="noStrik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year 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1149854" y="-57150"/>
              <a:ext cx="1677788" cy="57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Avant</a:t>
              </a:r>
            </a:p>
          </p:txBody>
        </p:sp>
        <p:sp>
          <p:nvSpPr>
            <p:cNvPr id="65" name="Freeform 65"/>
            <p:cNvSpPr/>
            <p:nvPr/>
          </p:nvSpPr>
          <p:spPr>
            <a:xfrm>
              <a:off x="4333530" y="1283995"/>
              <a:ext cx="10142021" cy="3094002"/>
            </a:xfrm>
            <a:custGeom>
              <a:avLst/>
              <a:gdLst/>
              <a:ahLst/>
              <a:cxnLst/>
              <a:rect l="l" t="t" r="r" b="b"/>
              <a:pathLst>
                <a:path w="10142021" h="3094002">
                  <a:moveTo>
                    <a:pt x="0" y="0"/>
                  </a:moveTo>
                  <a:lnTo>
                    <a:pt x="10142021" y="0"/>
                  </a:lnTo>
                  <a:lnTo>
                    <a:pt x="10142021" y="3094002"/>
                  </a:lnTo>
                  <a:lnTo>
                    <a:pt x="0" y="3094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49632" b="-1380724"/>
              </a:stretch>
            </a:blipFill>
          </p:spPr>
        </p:sp>
        <p:sp>
          <p:nvSpPr>
            <p:cNvPr id="66" name="TextBox 66"/>
            <p:cNvSpPr txBox="1"/>
            <p:nvPr/>
          </p:nvSpPr>
          <p:spPr>
            <a:xfrm>
              <a:off x="4539863" y="579145"/>
              <a:ext cx="9757887" cy="57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u="none" strike="noStrike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year_normalise                 year_group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8579913" y="-57150"/>
              <a:ext cx="1677788" cy="57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1"/>
                </a:lnSpc>
                <a:spcBef>
                  <a:spcPct val="0"/>
                </a:spcBef>
              </a:pPr>
              <a:r>
                <a:rPr lang="en-US" sz="2586" b="1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</a:t>
              </a:r>
              <a:r>
                <a:rPr lang="en-US" sz="2586" b="1">
                  <a:solidFill>
                    <a:srgbClr val="DA3325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16" tooltip="https://www.google.com/search?q=Avant%2Fapr%C3%A8s&amp;sca_esv=468dd309b21e9ab2&amp;sxsrf=AE3TifNA9O9Jn9HTcianmkDZMS79BcN39A%3A1766431487159&amp;ei=_5pJacu7CcyM9u8PsKGbsQ4&amp;oq=avant+%2C+ap&amp;gs_lp=Egxnd3Mtd2l6LXNlcnAiCmF2YW50ICwgYXAqAggAMgUQABiABDIFEAAYgAQyBRAAGIAEMggQABiABBjLATIIEAAYgAQYywEyBRAAGIAEMgUQABiABDIIEAAYgAQYywEyBRAAGIAEMggQABiABBjLAUj4X1CCCFjEUHABeAGQAQCYAZ4BoAGrCqoBBDAuMTC4AQHIAQD4AQGYAgugAusKqAIRwgIHECMYJxjqAsICDRAjGPAFGCcYyQIY6gLCAhYQABiABBhDGLQCGOcGGIoFGOoC2AEBwgIYEAAYgAQYQxi0AhjnBhiKBRjqAhgK2AEBwgIfEC4YgAQY0QMYQxi0AhjnBhjHARjIAxiKBRjqAtgBAcICChAAGIAEGEMYigXCAhYQLhiABBixAxjRAxhDGIMBGMcBGIoFwgILEAAYgAQYsQMYgwHCAg4QABiABBixAxiDARiKBcICDhAuGIAEGLEDGIMBGIoFwgIIEAAYgAQYsQPCAgUQLhiABMICHRAuGIAEGLEDGIMBGIoFGJcFGNwEGN4EGOAE2AEBwgIQEAAYgAQYsQMYQxiDARiKBcICCxAuGIAEGLEDGIMBmAMV8QVBYRURd_zsZroGBggBEAEYAZIHBDEuMTCgB9NEsgcEMC4xMLgH1grCBwcwLjYuNC4xyAczgAgA&amp;sclient=gws-wiz-serp&amp;ved=2ahUKEwidir_4-dGRAxW_gv0HHYICEwoQgK4QegYIAQgAEAM"/>
                </a:rPr>
                <a:t>près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7053799" y="2439733"/>
            <a:ext cx="3102216" cy="9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1"/>
              </a:lnSpc>
              <a:spcBef>
                <a:spcPct val="0"/>
              </a:spcBef>
            </a:pPr>
            <a:r>
              <a:rPr lang="en-US" sz="2586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 deux premières lignes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156015" y="2508947"/>
            <a:ext cx="1021706" cy="73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1"/>
              </a:lnSpc>
              <a:spcBef>
                <a:spcPct val="0"/>
              </a:spcBef>
            </a:pPr>
            <a:r>
              <a:rPr lang="en-US" sz="428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+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604907" y="1132926"/>
            <a:ext cx="8015666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33333"/>
                </a:solidFill>
                <a:latin typeface="Garet Bold"/>
                <a:ea typeface="Garet Bold"/>
                <a:cs typeface="Garet Bold"/>
                <a:sym typeface="Garet Bold"/>
              </a:rPr>
              <a:t>2-PRÉTRAITEMENT DES DONNÉES: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2683" y="-71422"/>
            <a:ext cx="552119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5143764" y="9649428"/>
            <a:ext cx="1573936" cy="35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131" spc="379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PAGE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1728</Words>
  <Application>Microsoft Office PowerPoint</Application>
  <PresentationFormat>Custom</PresentationFormat>
  <Paragraphs>460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IM Fell Italics</vt:lpstr>
      <vt:lpstr>Gotham Bold</vt:lpstr>
      <vt:lpstr>Helvetica World</vt:lpstr>
      <vt:lpstr>Arial</vt:lpstr>
      <vt:lpstr>Calibri</vt:lpstr>
      <vt:lpstr>Noah Bold</vt:lpstr>
      <vt:lpstr>IM Fell</vt:lpstr>
      <vt:lpstr>Garet</vt:lpstr>
      <vt:lpstr>Helvetica World Bold</vt:lpstr>
      <vt:lpstr>Garet Bold</vt:lpstr>
      <vt:lpstr>Canva Sans</vt:lpstr>
      <vt:lpstr>ITC New Baskerville Semi-Bold</vt:lpstr>
      <vt:lpstr>Canva Sans Bold</vt:lpstr>
      <vt:lpstr>Canva Sans Bold Italics</vt:lpstr>
      <vt:lpstr>Open Sans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Du Projet Data Mining</dc:title>
  <cp:lastModifiedBy>houda jarboui</cp:lastModifiedBy>
  <cp:revision>3</cp:revision>
  <dcterms:created xsi:type="dcterms:W3CDTF">2006-08-16T00:00:00Z</dcterms:created>
  <dcterms:modified xsi:type="dcterms:W3CDTF">2025-12-26T12:54:13Z</dcterms:modified>
  <dc:identifier>DAG7mcRHbGY</dc:identifier>
</cp:coreProperties>
</file>